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 id="2147483666" r:id="rId3"/>
  </p:sldMasterIdLst>
  <p:notesMasterIdLst>
    <p:notesMasterId r:id="rId29"/>
  </p:notesMasterIdLst>
  <p:sldIdLst>
    <p:sldId id="257" r:id="rId4"/>
    <p:sldId id="295" r:id="rId5"/>
    <p:sldId id="310" r:id="rId6"/>
    <p:sldId id="312" r:id="rId7"/>
    <p:sldId id="321" r:id="rId8"/>
    <p:sldId id="308" r:id="rId9"/>
    <p:sldId id="309" r:id="rId10"/>
    <p:sldId id="315" r:id="rId11"/>
    <p:sldId id="314" r:id="rId12"/>
    <p:sldId id="300" r:id="rId13"/>
    <p:sldId id="322" r:id="rId14"/>
    <p:sldId id="318" r:id="rId15"/>
    <p:sldId id="317" r:id="rId16"/>
    <p:sldId id="319" r:id="rId17"/>
    <p:sldId id="313" r:id="rId18"/>
    <p:sldId id="320" r:id="rId19"/>
    <p:sldId id="324" r:id="rId20"/>
    <p:sldId id="325" r:id="rId21"/>
    <p:sldId id="326" r:id="rId22"/>
    <p:sldId id="285" r:id="rId23"/>
    <p:sldId id="327" r:id="rId24"/>
    <p:sldId id="307" r:id="rId25"/>
    <p:sldId id="301" r:id="rId26"/>
    <p:sldId id="297" r:id="rId27"/>
    <p:sldId id="298" r:id="rId28"/>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314" autoAdjust="0"/>
    <p:restoredTop sz="82897" autoAdjust="0"/>
  </p:normalViewPr>
  <p:slideViewPr>
    <p:cSldViewPr snapToGrid="0" snapToObjects="1">
      <p:cViewPr>
        <p:scale>
          <a:sx n="60" d="100"/>
          <a:sy n="60" d="100"/>
        </p:scale>
        <p:origin x="-1662" y="-3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90"/>
    </p:cViewPr>
  </p:sorterViewPr>
  <p:notesViewPr>
    <p:cSldViewPr snapToGrid="0" snapToObjects="1">
      <p:cViewPr>
        <p:scale>
          <a:sx n="50" d="100"/>
          <a:sy n="50" d="100"/>
        </p:scale>
        <p:origin x="-2814" y="-13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WarrenVostro\Desktop\tobebackedup\GoodChime\presentations\20120924womble\fastpitch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WarrenVostro\Desktop\tobebackedup\GoodChime\presentations\20120924womble\fastpitch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cat>
            <c:strRef>
              <c:f>Sheet2!$C$4:$C$10</c:f>
              <c:strCache>
                <c:ptCount val="6"/>
                <c:pt idx="0">
                  <c:v>workplace wellness</c:v>
                </c:pt>
                <c:pt idx="1">
                  <c:v>spa</c:v>
                </c:pt>
                <c:pt idx="2">
                  <c:v>wellness tourism</c:v>
                </c:pt>
                <c:pt idx="3">
                  <c:v>alternative medicine</c:v>
                </c:pt>
                <c:pt idx="4">
                  <c:v>nutrition</c:v>
                </c:pt>
                <c:pt idx="5">
                  <c:v>fitness and exercise</c:v>
                </c:pt>
              </c:strCache>
            </c:strRef>
          </c:cat>
          <c:val>
            <c:numRef>
              <c:f>Sheet2!$D$4:$D$10</c:f>
              <c:numCache>
                <c:formatCode>General</c:formatCode>
                <c:ptCount val="7"/>
                <c:pt idx="0">
                  <c:v>30</c:v>
                </c:pt>
                <c:pt idx="1">
                  <c:v>60</c:v>
                </c:pt>
                <c:pt idx="2">
                  <c:v>106</c:v>
                </c:pt>
                <c:pt idx="3">
                  <c:v>113</c:v>
                </c:pt>
                <c:pt idx="4">
                  <c:v>276</c:v>
                </c:pt>
                <c:pt idx="5">
                  <c:v>390</c:v>
                </c:pt>
              </c:numCache>
            </c:numRef>
          </c:val>
        </c:ser>
        <c:dLbls>
          <c:showLegendKey val="0"/>
          <c:showVal val="0"/>
          <c:showCatName val="0"/>
          <c:showSerName val="0"/>
          <c:showPercent val="0"/>
          <c:showBubbleSize val="0"/>
        </c:dLbls>
        <c:gapWidth val="150"/>
        <c:axId val="42874752"/>
        <c:axId val="45236608"/>
      </c:barChart>
      <c:catAx>
        <c:axId val="42874752"/>
        <c:scaling>
          <c:orientation val="minMax"/>
        </c:scaling>
        <c:delete val="0"/>
        <c:axPos val="l"/>
        <c:majorTickMark val="out"/>
        <c:minorTickMark val="none"/>
        <c:tickLblPos val="nextTo"/>
        <c:txPr>
          <a:bodyPr/>
          <a:lstStyle/>
          <a:p>
            <a:pPr>
              <a:defRPr sz="1400"/>
            </a:pPr>
            <a:endParaRPr lang="en-US"/>
          </a:p>
        </c:txPr>
        <c:crossAx val="45236608"/>
        <c:crosses val="autoZero"/>
        <c:auto val="1"/>
        <c:lblAlgn val="ctr"/>
        <c:lblOffset val="100"/>
        <c:noMultiLvlLbl val="0"/>
      </c:catAx>
      <c:valAx>
        <c:axId val="45236608"/>
        <c:scaling>
          <c:orientation val="minMax"/>
        </c:scaling>
        <c:delete val="0"/>
        <c:axPos val="b"/>
        <c:majorGridlines/>
        <c:numFmt formatCode="General" sourceLinked="1"/>
        <c:majorTickMark val="out"/>
        <c:minorTickMark val="none"/>
        <c:tickLblPos val="nextTo"/>
        <c:txPr>
          <a:bodyPr/>
          <a:lstStyle/>
          <a:p>
            <a:pPr>
              <a:defRPr sz="1600"/>
            </a:pPr>
            <a:endParaRPr lang="en-US"/>
          </a:p>
        </c:txPr>
        <c:crossAx val="4287475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cat>
            <c:strRef>
              <c:f>Sheet2!$C$4:$C$9</c:f>
              <c:strCache>
                <c:ptCount val="6"/>
                <c:pt idx="0">
                  <c:v>workplace wellness</c:v>
                </c:pt>
                <c:pt idx="1">
                  <c:v>spa</c:v>
                </c:pt>
                <c:pt idx="2">
                  <c:v>wellness tourism</c:v>
                </c:pt>
                <c:pt idx="3">
                  <c:v>alternative medicine</c:v>
                </c:pt>
                <c:pt idx="4">
                  <c:v>nutrition</c:v>
                </c:pt>
                <c:pt idx="5">
                  <c:v>fitness and exercise</c:v>
                </c:pt>
              </c:strCache>
            </c:strRef>
          </c:cat>
          <c:val>
            <c:numRef>
              <c:f>Sheet2!$D$4:$D$9</c:f>
              <c:numCache>
                <c:formatCode>General</c:formatCode>
                <c:ptCount val="6"/>
                <c:pt idx="0">
                  <c:v>30</c:v>
                </c:pt>
                <c:pt idx="1">
                  <c:v>60</c:v>
                </c:pt>
                <c:pt idx="2">
                  <c:v>106</c:v>
                </c:pt>
                <c:pt idx="3">
                  <c:v>113</c:v>
                </c:pt>
                <c:pt idx="4">
                  <c:v>276</c:v>
                </c:pt>
                <c:pt idx="5">
                  <c:v>390</c:v>
                </c:pt>
              </c:numCache>
            </c:numRef>
          </c:val>
        </c:ser>
        <c:dLbls>
          <c:showLegendKey val="0"/>
          <c:showVal val="0"/>
          <c:showCatName val="0"/>
          <c:showSerName val="0"/>
          <c:showPercent val="0"/>
          <c:showBubbleSize val="0"/>
        </c:dLbls>
        <c:gapWidth val="150"/>
        <c:axId val="45365504"/>
        <c:axId val="41525248"/>
      </c:barChart>
      <c:catAx>
        <c:axId val="45365504"/>
        <c:scaling>
          <c:orientation val="minMax"/>
        </c:scaling>
        <c:delete val="0"/>
        <c:axPos val="l"/>
        <c:majorTickMark val="out"/>
        <c:minorTickMark val="none"/>
        <c:tickLblPos val="nextTo"/>
        <c:txPr>
          <a:bodyPr/>
          <a:lstStyle/>
          <a:p>
            <a:pPr>
              <a:defRPr sz="1400"/>
            </a:pPr>
            <a:endParaRPr lang="en-US"/>
          </a:p>
        </c:txPr>
        <c:crossAx val="41525248"/>
        <c:crosses val="autoZero"/>
        <c:auto val="1"/>
        <c:lblAlgn val="ctr"/>
        <c:lblOffset val="100"/>
        <c:noMultiLvlLbl val="0"/>
      </c:catAx>
      <c:valAx>
        <c:axId val="41525248"/>
        <c:scaling>
          <c:orientation val="minMax"/>
        </c:scaling>
        <c:delete val="0"/>
        <c:axPos val="b"/>
        <c:majorGridlines/>
        <c:numFmt formatCode="General" sourceLinked="1"/>
        <c:majorTickMark val="out"/>
        <c:minorTickMark val="none"/>
        <c:tickLblPos val="nextTo"/>
        <c:txPr>
          <a:bodyPr/>
          <a:lstStyle/>
          <a:p>
            <a:pPr>
              <a:defRPr sz="1600"/>
            </a:pPr>
            <a:endParaRPr lang="en-US"/>
          </a:p>
        </c:txPr>
        <c:crossAx val="45365504"/>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F0E87F-177D-4426-9519-BBD6ABCBB3DC}" type="doc">
      <dgm:prSet loTypeId="urn:microsoft.com/office/officeart/2005/8/layout/vProcess5" loCatId="process" qsTypeId="urn:microsoft.com/office/officeart/2005/8/quickstyle/simple5" qsCatId="simple" csTypeId="urn:microsoft.com/office/officeart/2005/8/colors/accent1_2" csCatId="accent1" phldr="1"/>
      <dgm:spPr/>
      <dgm:t>
        <a:bodyPr/>
        <a:lstStyle/>
        <a:p>
          <a:endParaRPr lang="en-US"/>
        </a:p>
      </dgm:t>
    </dgm:pt>
    <dgm:pt modelId="{3D27082B-86C6-4038-A807-10F348A77190}">
      <dgm:prSet phldrT="[Text]" custT="1"/>
      <dgm:spPr/>
      <dgm:t>
        <a:bodyPr/>
        <a:lstStyle/>
        <a:p>
          <a:endParaRPr lang="en-US" sz="2300" dirty="0"/>
        </a:p>
      </dgm:t>
    </dgm:pt>
    <dgm:pt modelId="{A886E9AE-F677-46B3-B7D4-E233D68F3CCD}" type="parTrans" cxnId="{C98B3214-762E-4D58-BFA3-38DFACCEC476}">
      <dgm:prSet/>
      <dgm:spPr/>
      <dgm:t>
        <a:bodyPr/>
        <a:lstStyle/>
        <a:p>
          <a:endParaRPr lang="en-US"/>
        </a:p>
      </dgm:t>
    </dgm:pt>
    <dgm:pt modelId="{8A6411AB-46AC-48FB-8575-EBC229EF8EB9}" type="sibTrans" cxnId="{C98B3214-762E-4D58-BFA3-38DFACCEC476}">
      <dgm:prSet/>
      <dgm:spPr/>
      <dgm:t>
        <a:bodyPr/>
        <a:lstStyle/>
        <a:p>
          <a:endParaRPr lang="en-US"/>
        </a:p>
      </dgm:t>
    </dgm:pt>
    <dgm:pt modelId="{3EF6FFF3-2085-444F-BCB2-0CF69013CB0C}">
      <dgm:prSet phldrT="[Text]"/>
      <dgm:spPr/>
      <dgm:t>
        <a:bodyPr/>
        <a:lstStyle/>
        <a:p>
          <a:r>
            <a:rPr lang="en-US" dirty="0" smtClean="0"/>
            <a:t> </a:t>
          </a:r>
          <a:endParaRPr lang="en-US" dirty="0"/>
        </a:p>
      </dgm:t>
    </dgm:pt>
    <dgm:pt modelId="{5281F83B-434B-4299-AB14-DC44B4810075}" type="parTrans" cxnId="{69471447-8CFB-4986-ACC3-20E0298956D4}">
      <dgm:prSet/>
      <dgm:spPr/>
      <dgm:t>
        <a:bodyPr/>
        <a:lstStyle/>
        <a:p>
          <a:endParaRPr lang="en-US"/>
        </a:p>
      </dgm:t>
    </dgm:pt>
    <dgm:pt modelId="{3830E5AB-3E52-48FE-B0D3-AF52BE0064E5}" type="sibTrans" cxnId="{69471447-8CFB-4986-ACC3-20E0298956D4}">
      <dgm:prSet/>
      <dgm:spPr/>
      <dgm:t>
        <a:bodyPr/>
        <a:lstStyle/>
        <a:p>
          <a:endParaRPr lang="en-US"/>
        </a:p>
      </dgm:t>
    </dgm:pt>
    <dgm:pt modelId="{19E1ABBC-E3C7-4099-865D-EA09F90E1327}">
      <dgm:prSet phldrT="[Text]"/>
      <dgm:spPr/>
      <dgm:t>
        <a:bodyPr/>
        <a:lstStyle/>
        <a:p>
          <a:r>
            <a:rPr lang="en-US" dirty="0" smtClean="0"/>
            <a:t> </a:t>
          </a:r>
          <a:endParaRPr lang="en-US" dirty="0"/>
        </a:p>
      </dgm:t>
    </dgm:pt>
    <dgm:pt modelId="{B88A2E06-ACBE-4021-A724-C674CE9DA104}" type="parTrans" cxnId="{03E71DFC-1EDA-49A5-BC9E-E3F1B5B29180}">
      <dgm:prSet/>
      <dgm:spPr/>
      <dgm:t>
        <a:bodyPr/>
        <a:lstStyle/>
        <a:p>
          <a:endParaRPr lang="en-US"/>
        </a:p>
      </dgm:t>
    </dgm:pt>
    <dgm:pt modelId="{25737526-572E-42A9-A9DE-05E948561270}" type="sibTrans" cxnId="{03E71DFC-1EDA-49A5-BC9E-E3F1B5B29180}">
      <dgm:prSet/>
      <dgm:spPr/>
      <dgm:t>
        <a:bodyPr/>
        <a:lstStyle/>
        <a:p>
          <a:endParaRPr lang="en-US"/>
        </a:p>
      </dgm:t>
    </dgm:pt>
    <dgm:pt modelId="{CD95F7A1-D4BB-41E9-9925-594CC0885328}" type="pres">
      <dgm:prSet presAssocID="{58F0E87F-177D-4426-9519-BBD6ABCBB3DC}" presName="outerComposite" presStyleCnt="0">
        <dgm:presLayoutVars>
          <dgm:chMax val="5"/>
          <dgm:dir/>
          <dgm:resizeHandles val="exact"/>
        </dgm:presLayoutVars>
      </dgm:prSet>
      <dgm:spPr/>
      <dgm:t>
        <a:bodyPr/>
        <a:lstStyle/>
        <a:p>
          <a:endParaRPr lang="en-US"/>
        </a:p>
      </dgm:t>
    </dgm:pt>
    <dgm:pt modelId="{F7DA8730-B95B-4E28-A759-289CF4A63C66}" type="pres">
      <dgm:prSet presAssocID="{58F0E87F-177D-4426-9519-BBD6ABCBB3DC}" presName="dummyMaxCanvas" presStyleCnt="0">
        <dgm:presLayoutVars/>
      </dgm:prSet>
      <dgm:spPr/>
    </dgm:pt>
    <dgm:pt modelId="{0BD57602-3629-4586-A6E3-9A1175FAF514}" type="pres">
      <dgm:prSet presAssocID="{58F0E87F-177D-4426-9519-BBD6ABCBB3DC}" presName="ThreeNodes_1" presStyleLbl="node1" presStyleIdx="0" presStyleCnt="3">
        <dgm:presLayoutVars>
          <dgm:bulletEnabled val="1"/>
        </dgm:presLayoutVars>
      </dgm:prSet>
      <dgm:spPr/>
      <dgm:t>
        <a:bodyPr/>
        <a:lstStyle/>
        <a:p>
          <a:endParaRPr lang="en-US"/>
        </a:p>
      </dgm:t>
    </dgm:pt>
    <dgm:pt modelId="{6EF6C5C4-55EB-4B92-B6F4-3B04607E6CF9}" type="pres">
      <dgm:prSet presAssocID="{58F0E87F-177D-4426-9519-BBD6ABCBB3DC}" presName="ThreeNodes_2" presStyleLbl="node1" presStyleIdx="1" presStyleCnt="3">
        <dgm:presLayoutVars>
          <dgm:bulletEnabled val="1"/>
        </dgm:presLayoutVars>
      </dgm:prSet>
      <dgm:spPr/>
      <dgm:t>
        <a:bodyPr/>
        <a:lstStyle/>
        <a:p>
          <a:endParaRPr lang="en-US"/>
        </a:p>
      </dgm:t>
    </dgm:pt>
    <dgm:pt modelId="{2A08C3C8-A225-4E9D-A4FB-DEADDA7B7518}" type="pres">
      <dgm:prSet presAssocID="{58F0E87F-177D-4426-9519-BBD6ABCBB3DC}" presName="ThreeNodes_3" presStyleLbl="node1" presStyleIdx="2" presStyleCnt="3">
        <dgm:presLayoutVars>
          <dgm:bulletEnabled val="1"/>
        </dgm:presLayoutVars>
      </dgm:prSet>
      <dgm:spPr/>
      <dgm:t>
        <a:bodyPr/>
        <a:lstStyle/>
        <a:p>
          <a:endParaRPr lang="en-US"/>
        </a:p>
      </dgm:t>
    </dgm:pt>
    <dgm:pt modelId="{2656D609-FA7B-4680-976C-2338DA4174D5}" type="pres">
      <dgm:prSet presAssocID="{58F0E87F-177D-4426-9519-BBD6ABCBB3DC}" presName="ThreeConn_1-2" presStyleLbl="fgAccFollowNode1" presStyleIdx="0" presStyleCnt="2">
        <dgm:presLayoutVars>
          <dgm:bulletEnabled val="1"/>
        </dgm:presLayoutVars>
      </dgm:prSet>
      <dgm:spPr/>
      <dgm:t>
        <a:bodyPr/>
        <a:lstStyle/>
        <a:p>
          <a:endParaRPr lang="en-US"/>
        </a:p>
      </dgm:t>
    </dgm:pt>
    <dgm:pt modelId="{E70F9618-2A2C-4DBA-9271-7D6DEDF2BF86}" type="pres">
      <dgm:prSet presAssocID="{58F0E87F-177D-4426-9519-BBD6ABCBB3DC}" presName="ThreeConn_2-3" presStyleLbl="fgAccFollowNode1" presStyleIdx="1" presStyleCnt="2">
        <dgm:presLayoutVars>
          <dgm:bulletEnabled val="1"/>
        </dgm:presLayoutVars>
      </dgm:prSet>
      <dgm:spPr/>
      <dgm:t>
        <a:bodyPr/>
        <a:lstStyle/>
        <a:p>
          <a:endParaRPr lang="en-US"/>
        </a:p>
      </dgm:t>
    </dgm:pt>
    <dgm:pt modelId="{6AB02705-E33B-4A5D-B579-42D5E12D7273}" type="pres">
      <dgm:prSet presAssocID="{58F0E87F-177D-4426-9519-BBD6ABCBB3DC}" presName="ThreeNodes_1_text" presStyleLbl="node1" presStyleIdx="2" presStyleCnt="3">
        <dgm:presLayoutVars>
          <dgm:bulletEnabled val="1"/>
        </dgm:presLayoutVars>
      </dgm:prSet>
      <dgm:spPr/>
      <dgm:t>
        <a:bodyPr/>
        <a:lstStyle/>
        <a:p>
          <a:endParaRPr lang="en-US"/>
        </a:p>
      </dgm:t>
    </dgm:pt>
    <dgm:pt modelId="{0B75CD33-D9C9-490B-A280-0F9F0C240095}" type="pres">
      <dgm:prSet presAssocID="{58F0E87F-177D-4426-9519-BBD6ABCBB3DC}" presName="ThreeNodes_2_text" presStyleLbl="node1" presStyleIdx="2" presStyleCnt="3">
        <dgm:presLayoutVars>
          <dgm:bulletEnabled val="1"/>
        </dgm:presLayoutVars>
      </dgm:prSet>
      <dgm:spPr/>
      <dgm:t>
        <a:bodyPr/>
        <a:lstStyle/>
        <a:p>
          <a:endParaRPr lang="en-US"/>
        </a:p>
      </dgm:t>
    </dgm:pt>
    <dgm:pt modelId="{1B169AC9-7572-4AA0-8AF9-29900303ECDB}" type="pres">
      <dgm:prSet presAssocID="{58F0E87F-177D-4426-9519-BBD6ABCBB3DC}" presName="ThreeNodes_3_text" presStyleLbl="node1" presStyleIdx="2" presStyleCnt="3">
        <dgm:presLayoutVars>
          <dgm:bulletEnabled val="1"/>
        </dgm:presLayoutVars>
      </dgm:prSet>
      <dgm:spPr/>
      <dgm:t>
        <a:bodyPr/>
        <a:lstStyle/>
        <a:p>
          <a:endParaRPr lang="en-US"/>
        </a:p>
      </dgm:t>
    </dgm:pt>
  </dgm:ptLst>
  <dgm:cxnLst>
    <dgm:cxn modelId="{99A7D077-73EA-40F7-91F8-C1EB38C056FE}" type="presOf" srcId="{8A6411AB-46AC-48FB-8575-EBC229EF8EB9}" destId="{2656D609-FA7B-4680-976C-2338DA4174D5}" srcOrd="0" destOrd="0" presId="urn:microsoft.com/office/officeart/2005/8/layout/vProcess5"/>
    <dgm:cxn modelId="{A5B5FEAA-A8EA-4B5C-B423-B67AED3E31E8}" type="presOf" srcId="{58F0E87F-177D-4426-9519-BBD6ABCBB3DC}" destId="{CD95F7A1-D4BB-41E9-9925-594CC0885328}" srcOrd="0" destOrd="0" presId="urn:microsoft.com/office/officeart/2005/8/layout/vProcess5"/>
    <dgm:cxn modelId="{F2BF7482-DA9B-4C3C-B4F1-CE75164C0035}" type="presOf" srcId="{19E1ABBC-E3C7-4099-865D-EA09F90E1327}" destId="{2A08C3C8-A225-4E9D-A4FB-DEADDA7B7518}" srcOrd="0" destOrd="0" presId="urn:microsoft.com/office/officeart/2005/8/layout/vProcess5"/>
    <dgm:cxn modelId="{03E71DFC-1EDA-49A5-BC9E-E3F1B5B29180}" srcId="{58F0E87F-177D-4426-9519-BBD6ABCBB3DC}" destId="{19E1ABBC-E3C7-4099-865D-EA09F90E1327}" srcOrd="2" destOrd="0" parTransId="{B88A2E06-ACBE-4021-A724-C674CE9DA104}" sibTransId="{25737526-572E-42A9-A9DE-05E948561270}"/>
    <dgm:cxn modelId="{BFB6EC05-7555-451F-9296-D85C399F1936}" type="presOf" srcId="{3D27082B-86C6-4038-A807-10F348A77190}" destId="{0BD57602-3629-4586-A6E3-9A1175FAF514}" srcOrd="0" destOrd="0" presId="urn:microsoft.com/office/officeart/2005/8/layout/vProcess5"/>
    <dgm:cxn modelId="{A9EDBEA7-8B31-4E1C-AC8F-F535ABA6E752}" type="presOf" srcId="{3830E5AB-3E52-48FE-B0D3-AF52BE0064E5}" destId="{E70F9618-2A2C-4DBA-9271-7D6DEDF2BF86}" srcOrd="0" destOrd="0" presId="urn:microsoft.com/office/officeart/2005/8/layout/vProcess5"/>
    <dgm:cxn modelId="{C98B3214-762E-4D58-BFA3-38DFACCEC476}" srcId="{58F0E87F-177D-4426-9519-BBD6ABCBB3DC}" destId="{3D27082B-86C6-4038-A807-10F348A77190}" srcOrd="0" destOrd="0" parTransId="{A886E9AE-F677-46B3-B7D4-E233D68F3CCD}" sibTransId="{8A6411AB-46AC-48FB-8575-EBC229EF8EB9}"/>
    <dgm:cxn modelId="{9CE9A64C-8D1F-4F9E-863A-B6C629324451}" type="presOf" srcId="{3EF6FFF3-2085-444F-BCB2-0CF69013CB0C}" destId="{0B75CD33-D9C9-490B-A280-0F9F0C240095}" srcOrd="1" destOrd="0" presId="urn:microsoft.com/office/officeart/2005/8/layout/vProcess5"/>
    <dgm:cxn modelId="{377E774B-8C84-470B-8BF8-A663F73BB472}" type="presOf" srcId="{19E1ABBC-E3C7-4099-865D-EA09F90E1327}" destId="{1B169AC9-7572-4AA0-8AF9-29900303ECDB}" srcOrd="1" destOrd="0" presId="urn:microsoft.com/office/officeart/2005/8/layout/vProcess5"/>
    <dgm:cxn modelId="{69471447-8CFB-4986-ACC3-20E0298956D4}" srcId="{58F0E87F-177D-4426-9519-BBD6ABCBB3DC}" destId="{3EF6FFF3-2085-444F-BCB2-0CF69013CB0C}" srcOrd="1" destOrd="0" parTransId="{5281F83B-434B-4299-AB14-DC44B4810075}" sibTransId="{3830E5AB-3E52-48FE-B0D3-AF52BE0064E5}"/>
    <dgm:cxn modelId="{DC2419F0-A557-42AF-B3B6-F9BD87E56DA2}" type="presOf" srcId="{3D27082B-86C6-4038-A807-10F348A77190}" destId="{6AB02705-E33B-4A5D-B579-42D5E12D7273}" srcOrd="1" destOrd="0" presId="urn:microsoft.com/office/officeart/2005/8/layout/vProcess5"/>
    <dgm:cxn modelId="{C22D5FB6-C794-4198-ACC5-EF61CEC5C2B6}" type="presOf" srcId="{3EF6FFF3-2085-444F-BCB2-0CF69013CB0C}" destId="{6EF6C5C4-55EB-4B92-B6F4-3B04607E6CF9}" srcOrd="0" destOrd="0" presId="urn:microsoft.com/office/officeart/2005/8/layout/vProcess5"/>
    <dgm:cxn modelId="{2BA51369-D6D4-49A4-A34A-2AA0CD81D018}" type="presParOf" srcId="{CD95F7A1-D4BB-41E9-9925-594CC0885328}" destId="{F7DA8730-B95B-4E28-A759-289CF4A63C66}" srcOrd="0" destOrd="0" presId="urn:microsoft.com/office/officeart/2005/8/layout/vProcess5"/>
    <dgm:cxn modelId="{90251407-D975-4F65-AB0F-9EBBB77008E6}" type="presParOf" srcId="{CD95F7A1-D4BB-41E9-9925-594CC0885328}" destId="{0BD57602-3629-4586-A6E3-9A1175FAF514}" srcOrd="1" destOrd="0" presId="urn:microsoft.com/office/officeart/2005/8/layout/vProcess5"/>
    <dgm:cxn modelId="{F69CF0A3-185A-4122-A853-34D854A5397E}" type="presParOf" srcId="{CD95F7A1-D4BB-41E9-9925-594CC0885328}" destId="{6EF6C5C4-55EB-4B92-B6F4-3B04607E6CF9}" srcOrd="2" destOrd="0" presId="urn:microsoft.com/office/officeart/2005/8/layout/vProcess5"/>
    <dgm:cxn modelId="{DA6C8577-0FC4-4FA2-9268-B6AB6BFF2E68}" type="presParOf" srcId="{CD95F7A1-D4BB-41E9-9925-594CC0885328}" destId="{2A08C3C8-A225-4E9D-A4FB-DEADDA7B7518}" srcOrd="3" destOrd="0" presId="urn:microsoft.com/office/officeart/2005/8/layout/vProcess5"/>
    <dgm:cxn modelId="{7000844B-C47A-4874-BB4D-86DD433F2E4B}" type="presParOf" srcId="{CD95F7A1-D4BB-41E9-9925-594CC0885328}" destId="{2656D609-FA7B-4680-976C-2338DA4174D5}" srcOrd="4" destOrd="0" presId="urn:microsoft.com/office/officeart/2005/8/layout/vProcess5"/>
    <dgm:cxn modelId="{1801DF13-BC51-40D0-844E-E71C1A06A413}" type="presParOf" srcId="{CD95F7A1-D4BB-41E9-9925-594CC0885328}" destId="{E70F9618-2A2C-4DBA-9271-7D6DEDF2BF86}" srcOrd="5" destOrd="0" presId="urn:microsoft.com/office/officeart/2005/8/layout/vProcess5"/>
    <dgm:cxn modelId="{8F57FA86-126F-4B93-B16B-C70C614E720C}" type="presParOf" srcId="{CD95F7A1-D4BB-41E9-9925-594CC0885328}" destId="{6AB02705-E33B-4A5D-B579-42D5E12D7273}" srcOrd="6" destOrd="0" presId="urn:microsoft.com/office/officeart/2005/8/layout/vProcess5"/>
    <dgm:cxn modelId="{BC5AD45B-1519-4422-938C-97EA568F07F0}" type="presParOf" srcId="{CD95F7A1-D4BB-41E9-9925-594CC0885328}" destId="{0B75CD33-D9C9-490B-A280-0F9F0C240095}" srcOrd="7" destOrd="0" presId="urn:microsoft.com/office/officeart/2005/8/layout/vProcess5"/>
    <dgm:cxn modelId="{D1390B9A-EF8F-4748-8B6A-946287FEDFF3}" type="presParOf" srcId="{CD95F7A1-D4BB-41E9-9925-594CC0885328}" destId="{1B169AC9-7572-4AA0-8AF9-29900303ECD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F0E87F-177D-4426-9519-BBD6ABCBB3DC}" type="doc">
      <dgm:prSet loTypeId="urn:microsoft.com/office/officeart/2005/8/layout/vProcess5" loCatId="process" qsTypeId="urn:microsoft.com/office/officeart/2005/8/quickstyle/simple5" qsCatId="simple" csTypeId="urn:microsoft.com/office/officeart/2005/8/colors/accent1_2" csCatId="accent1" phldr="1"/>
      <dgm:spPr/>
      <dgm:t>
        <a:bodyPr/>
        <a:lstStyle/>
        <a:p>
          <a:endParaRPr lang="en-US"/>
        </a:p>
      </dgm:t>
    </dgm:pt>
    <dgm:pt modelId="{3D27082B-86C6-4038-A807-10F348A77190}">
      <dgm:prSet phldrT="[Text]" custT="1"/>
      <dgm:spPr/>
      <dgm:t>
        <a:bodyPr/>
        <a:lstStyle/>
        <a:p>
          <a:endParaRPr lang="en-US" sz="2300" dirty="0"/>
        </a:p>
      </dgm:t>
    </dgm:pt>
    <dgm:pt modelId="{A886E9AE-F677-46B3-B7D4-E233D68F3CCD}" type="parTrans" cxnId="{C98B3214-762E-4D58-BFA3-38DFACCEC476}">
      <dgm:prSet/>
      <dgm:spPr/>
      <dgm:t>
        <a:bodyPr/>
        <a:lstStyle/>
        <a:p>
          <a:endParaRPr lang="en-US"/>
        </a:p>
      </dgm:t>
    </dgm:pt>
    <dgm:pt modelId="{8A6411AB-46AC-48FB-8575-EBC229EF8EB9}" type="sibTrans" cxnId="{C98B3214-762E-4D58-BFA3-38DFACCEC476}">
      <dgm:prSet/>
      <dgm:spPr/>
      <dgm:t>
        <a:bodyPr/>
        <a:lstStyle/>
        <a:p>
          <a:endParaRPr lang="en-US"/>
        </a:p>
      </dgm:t>
    </dgm:pt>
    <dgm:pt modelId="{3EF6FFF3-2085-444F-BCB2-0CF69013CB0C}">
      <dgm:prSet phldrT="[Text]"/>
      <dgm:spPr/>
      <dgm:t>
        <a:bodyPr/>
        <a:lstStyle/>
        <a:p>
          <a:r>
            <a:rPr lang="en-US" dirty="0" smtClean="0"/>
            <a:t> </a:t>
          </a:r>
          <a:endParaRPr lang="en-US" dirty="0"/>
        </a:p>
      </dgm:t>
    </dgm:pt>
    <dgm:pt modelId="{5281F83B-434B-4299-AB14-DC44B4810075}" type="parTrans" cxnId="{69471447-8CFB-4986-ACC3-20E0298956D4}">
      <dgm:prSet/>
      <dgm:spPr/>
      <dgm:t>
        <a:bodyPr/>
        <a:lstStyle/>
        <a:p>
          <a:endParaRPr lang="en-US"/>
        </a:p>
      </dgm:t>
    </dgm:pt>
    <dgm:pt modelId="{3830E5AB-3E52-48FE-B0D3-AF52BE0064E5}" type="sibTrans" cxnId="{69471447-8CFB-4986-ACC3-20E0298956D4}">
      <dgm:prSet/>
      <dgm:spPr/>
      <dgm:t>
        <a:bodyPr/>
        <a:lstStyle/>
        <a:p>
          <a:endParaRPr lang="en-US"/>
        </a:p>
      </dgm:t>
    </dgm:pt>
    <dgm:pt modelId="{19E1ABBC-E3C7-4099-865D-EA09F90E1327}">
      <dgm:prSet phldrT="[Text]"/>
      <dgm:spPr/>
      <dgm:t>
        <a:bodyPr/>
        <a:lstStyle/>
        <a:p>
          <a:r>
            <a:rPr lang="en-US" dirty="0" smtClean="0"/>
            <a:t> </a:t>
          </a:r>
          <a:endParaRPr lang="en-US" dirty="0"/>
        </a:p>
      </dgm:t>
    </dgm:pt>
    <dgm:pt modelId="{B88A2E06-ACBE-4021-A724-C674CE9DA104}" type="parTrans" cxnId="{03E71DFC-1EDA-49A5-BC9E-E3F1B5B29180}">
      <dgm:prSet/>
      <dgm:spPr/>
      <dgm:t>
        <a:bodyPr/>
        <a:lstStyle/>
        <a:p>
          <a:endParaRPr lang="en-US"/>
        </a:p>
      </dgm:t>
    </dgm:pt>
    <dgm:pt modelId="{25737526-572E-42A9-A9DE-05E948561270}" type="sibTrans" cxnId="{03E71DFC-1EDA-49A5-BC9E-E3F1B5B29180}">
      <dgm:prSet/>
      <dgm:spPr/>
      <dgm:t>
        <a:bodyPr/>
        <a:lstStyle/>
        <a:p>
          <a:endParaRPr lang="en-US"/>
        </a:p>
      </dgm:t>
    </dgm:pt>
    <dgm:pt modelId="{CD95F7A1-D4BB-41E9-9925-594CC0885328}" type="pres">
      <dgm:prSet presAssocID="{58F0E87F-177D-4426-9519-BBD6ABCBB3DC}" presName="outerComposite" presStyleCnt="0">
        <dgm:presLayoutVars>
          <dgm:chMax val="5"/>
          <dgm:dir/>
          <dgm:resizeHandles val="exact"/>
        </dgm:presLayoutVars>
      </dgm:prSet>
      <dgm:spPr/>
      <dgm:t>
        <a:bodyPr/>
        <a:lstStyle/>
        <a:p>
          <a:endParaRPr lang="en-US"/>
        </a:p>
      </dgm:t>
    </dgm:pt>
    <dgm:pt modelId="{F7DA8730-B95B-4E28-A759-289CF4A63C66}" type="pres">
      <dgm:prSet presAssocID="{58F0E87F-177D-4426-9519-BBD6ABCBB3DC}" presName="dummyMaxCanvas" presStyleCnt="0">
        <dgm:presLayoutVars/>
      </dgm:prSet>
      <dgm:spPr/>
    </dgm:pt>
    <dgm:pt modelId="{0BD57602-3629-4586-A6E3-9A1175FAF514}" type="pres">
      <dgm:prSet presAssocID="{58F0E87F-177D-4426-9519-BBD6ABCBB3DC}" presName="ThreeNodes_1" presStyleLbl="node1" presStyleIdx="0" presStyleCnt="3">
        <dgm:presLayoutVars>
          <dgm:bulletEnabled val="1"/>
        </dgm:presLayoutVars>
      </dgm:prSet>
      <dgm:spPr/>
      <dgm:t>
        <a:bodyPr/>
        <a:lstStyle/>
        <a:p>
          <a:endParaRPr lang="en-US"/>
        </a:p>
      </dgm:t>
    </dgm:pt>
    <dgm:pt modelId="{6EF6C5C4-55EB-4B92-B6F4-3B04607E6CF9}" type="pres">
      <dgm:prSet presAssocID="{58F0E87F-177D-4426-9519-BBD6ABCBB3DC}" presName="ThreeNodes_2" presStyleLbl="node1" presStyleIdx="1" presStyleCnt="3">
        <dgm:presLayoutVars>
          <dgm:bulletEnabled val="1"/>
        </dgm:presLayoutVars>
      </dgm:prSet>
      <dgm:spPr/>
      <dgm:t>
        <a:bodyPr/>
        <a:lstStyle/>
        <a:p>
          <a:endParaRPr lang="en-US"/>
        </a:p>
      </dgm:t>
    </dgm:pt>
    <dgm:pt modelId="{2A08C3C8-A225-4E9D-A4FB-DEADDA7B7518}" type="pres">
      <dgm:prSet presAssocID="{58F0E87F-177D-4426-9519-BBD6ABCBB3DC}" presName="ThreeNodes_3" presStyleLbl="node1" presStyleIdx="2" presStyleCnt="3">
        <dgm:presLayoutVars>
          <dgm:bulletEnabled val="1"/>
        </dgm:presLayoutVars>
      </dgm:prSet>
      <dgm:spPr/>
      <dgm:t>
        <a:bodyPr/>
        <a:lstStyle/>
        <a:p>
          <a:endParaRPr lang="en-US"/>
        </a:p>
      </dgm:t>
    </dgm:pt>
    <dgm:pt modelId="{2656D609-FA7B-4680-976C-2338DA4174D5}" type="pres">
      <dgm:prSet presAssocID="{58F0E87F-177D-4426-9519-BBD6ABCBB3DC}" presName="ThreeConn_1-2" presStyleLbl="fgAccFollowNode1" presStyleIdx="0" presStyleCnt="2">
        <dgm:presLayoutVars>
          <dgm:bulletEnabled val="1"/>
        </dgm:presLayoutVars>
      </dgm:prSet>
      <dgm:spPr/>
      <dgm:t>
        <a:bodyPr/>
        <a:lstStyle/>
        <a:p>
          <a:endParaRPr lang="en-US"/>
        </a:p>
      </dgm:t>
    </dgm:pt>
    <dgm:pt modelId="{E70F9618-2A2C-4DBA-9271-7D6DEDF2BF86}" type="pres">
      <dgm:prSet presAssocID="{58F0E87F-177D-4426-9519-BBD6ABCBB3DC}" presName="ThreeConn_2-3" presStyleLbl="fgAccFollowNode1" presStyleIdx="1" presStyleCnt="2">
        <dgm:presLayoutVars>
          <dgm:bulletEnabled val="1"/>
        </dgm:presLayoutVars>
      </dgm:prSet>
      <dgm:spPr/>
      <dgm:t>
        <a:bodyPr/>
        <a:lstStyle/>
        <a:p>
          <a:endParaRPr lang="en-US"/>
        </a:p>
      </dgm:t>
    </dgm:pt>
    <dgm:pt modelId="{6AB02705-E33B-4A5D-B579-42D5E12D7273}" type="pres">
      <dgm:prSet presAssocID="{58F0E87F-177D-4426-9519-BBD6ABCBB3DC}" presName="ThreeNodes_1_text" presStyleLbl="node1" presStyleIdx="2" presStyleCnt="3">
        <dgm:presLayoutVars>
          <dgm:bulletEnabled val="1"/>
        </dgm:presLayoutVars>
      </dgm:prSet>
      <dgm:spPr/>
      <dgm:t>
        <a:bodyPr/>
        <a:lstStyle/>
        <a:p>
          <a:endParaRPr lang="en-US"/>
        </a:p>
      </dgm:t>
    </dgm:pt>
    <dgm:pt modelId="{0B75CD33-D9C9-490B-A280-0F9F0C240095}" type="pres">
      <dgm:prSet presAssocID="{58F0E87F-177D-4426-9519-BBD6ABCBB3DC}" presName="ThreeNodes_2_text" presStyleLbl="node1" presStyleIdx="2" presStyleCnt="3">
        <dgm:presLayoutVars>
          <dgm:bulletEnabled val="1"/>
        </dgm:presLayoutVars>
      </dgm:prSet>
      <dgm:spPr/>
      <dgm:t>
        <a:bodyPr/>
        <a:lstStyle/>
        <a:p>
          <a:endParaRPr lang="en-US"/>
        </a:p>
      </dgm:t>
    </dgm:pt>
    <dgm:pt modelId="{1B169AC9-7572-4AA0-8AF9-29900303ECDB}" type="pres">
      <dgm:prSet presAssocID="{58F0E87F-177D-4426-9519-BBD6ABCBB3DC}" presName="ThreeNodes_3_text" presStyleLbl="node1" presStyleIdx="2" presStyleCnt="3">
        <dgm:presLayoutVars>
          <dgm:bulletEnabled val="1"/>
        </dgm:presLayoutVars>
      </dgm:prSet>
      <dgm:spPr/>
      <dgm:t>
        <a:bodyPr/>
        <a:lstStyle/>
        <a:p>
          <a:endParaRPr lang="en-US"/>
        </a:p>
      </dgm:t>
    </dgm:pt>
  </dgm:ptLst>
  <dgm:cxnLst>
    <dgm:cxn modelId="{D71C6938-75B0-4B34-AAE2-767575A4B380}" type="presOf" srcId="{58F0E87F-177D-4426-9519-BBD6ABCBB3DC}" destId="{CD95F7A1-D4BB-41E9-9925-594CC0885328}" srcOrd="0" destOrd="0" presId="urn:microsoft.com/office/officeart/2005/8/layout/vProcess5"/>
    <dgm:cxn modelId="{A2291896-0B7A-464B-ACEF-1BBE7C23E4D7}" type="presOf" srcId="{3830E5AB-3E52-48FE-B0D3-AF52BE0064E5}" destId="{E70F9618-2A2C-4DBA-9271-7D6DEDF2BF86}" srcOrd="0" destOrd="0" presId="urn:microsoft.com/office/officeart/2005/8/layout/vProcess5"/>
    <dgm:cxn modelId="{C761F91F-340D-47D5-B847-40BA33466689}" type="presOf" srcId="{3D27082B-86C6-4038-A807-10F348A77190}" destId="{0BD57602-3629-4586-A6E3-9A1175FAF514}" srcOrd="0" destOrd="0" presId="urn:microsoft.com/office/officeart/2005/8/layout/vProcess5"/>
    <dgm:cxn modelId="{C119626A-A88A-48F1-BC20-23D16F90A6F8}" type="presOf" srcId="{3EF6FFF3-2085-444F-BCB2-0CF69013CB0C}" destId="{6EF6C5C4-55EB-4B92-B6F4-3B04607E6CF9}" srcOrd="0" destOrd="0" presId="urn:microsoft.com/office/officeart/2005/8/layout/vProcess5"/>
    <dgm:cxn modelId="{03E71DFC-1EDA-49A5-BC9E-E3F1B5B29180}" srcId="{58F0E87F-177D-4426-9519-BBD6ABCBB3DC}" destId="{19E1ABBC-E3C7-4099-865D-EA09F90E1327}" srcOrd="2" destOrd="0" parTransId="{B88A2E06-ACBE-4021-A724-C674CE9DA104}" sibTransId="{25737526-572E-42A9-A9DE-05E948561270}"/>
    <dgm:cxn modelId="{36AF56B6-CE74-4F1D-91B7-55F0024BEE16}" type="presOf" srcId="{8A6411AB-46AC-48FB-8575-EBC229EF8EB9}" destId="{2656D609-FA7B-4680-976C-2338DA4174D5}" srcOrd="0" destOrd="0" presId="urn:microsoft.com/office/officeart/2005/8/layout/vProcess5"/>
    <dgm:cxn modelId="{4EF370F5-B756-4917-97DD-95240BA1423E}" type="presOf" srcId="{3D27082B-86C6-4038-A807-10F348A77190}" destId="{6AB02705-E33B-4A5D-B579-42D5E12D7273}" srcOrd="1" destOrd="0" presId="urn:microsoft.com/office/officeart/2005/8/layout/vProcess5"/>
    <dgm:cxn modelId="{BBDE02A7-0C92-4E98-A17B-0D8C162CCC6F}" type="presOf" srcId="{3EF6FFF3-2085-444F-BCB2-0CF69013CB0C}" destId="{0B75CD33-D9C9-490B-A280-0F9F0C240095}" srcOrd="1" destOrd="0" presId="urn:microsoft.com/office/officeart/2005/8/layout/vProcess5"/>
    <dgm:cxn modelId="{C98B3214-762E-4D58-BFA3-38DFACCEC476}" srcId="{58F0E87F-177D-4426-9519-BBD6ABCBB3DC}" destId="{3D27082B-86C6-4038-A807-10F348A77190}" srcOrd="0" destOrd="0" parTransId="{A886E9AE-F677-46B3-B7D4-E233D68F3CCD}" sibTransId="{8A6411AB-46AC-48FB-8575-EBC229EF8EB9}"/>
    <dgm:cxn modelId="{D3E6D747-71E9-4C9E-B7F5-B49A9C07FE8C}" type="presOf" srcId="{19E1ABBC-E3C7-4099-865D-EA09F90E1327}" destId="{1B169AC9-7572-4AA0-8AF9-29900303ECDB}" srcOrd="1" destOrd="0" presId="urn:microsoft.com/office/officeart/2005/8/layout/vProcess5"/>
    <dgm:cxn modelId="{69471447-8CFB-4986-ACC3-20E0298956D4}" srcId="{58F0E87F-177D-4426-9519-BBD6ABCBB3DC}" destId="{3EF6FFF3-2085-444F-BCB2-0CF69013CB0C}" srcOrd="1" destOrd="0" parTransId="{5281F83B-434B-4299-AB14-DC44B4810075}" sibTransId="{3830E5AB-3E52-48FE-B0D3-AF52BE0064E5}"/>
    <dgm:cxn modelId="{A6AB4B92-0BC4-409F-B18F-893699510D08}" type="presOf" srcId="{19E1ABBC-E3C7-4099-865D-EA09F90E1327}" destId="{2A08C3C8-A225-4E9D-A4FB-DEADDA7B7518}" srcOrd="0" destOrd="0" presId="urn:microsoft.com/office/officeart/2005/8/layout/vProcess5"/>
    <dgm:cxn modelId="{191F6B2A-978E-4DF6-8E6B-021F5E023975}" type="presParOf" srcId="{CD95F7A1-D4BB-41E9-9925-594CC0885328}" destId="{F7DA8730-B95B-4E28-A759-289CF4A63C66}" srcOrd="0" destOrd="0" presId="urn:microsoft.com/office/officeart/2005/8/layout/vProcess5"/>
    <dgm:cxn modelId="{AB33B85B-D84E-4B98-8AC3-D1CA26AD0CF2}" type="presParOf" srcId="{CD95F7A1-D4BB-41E9-9925-594CC0885328}" destId="{0BD57602-3629-4586-A6E3-9A1175FAF514}" srcOrd="1" destOrd="0" presId="urn:microsoft.com/office/officeart/2005/8/layout/vProcess5"/>
    <dgm:cxn modelId="{86F3E566-C6B7-4BFE-ABF5-2082CF18C6EF}" type="presParOf" srcId="{CD95F7A1-D4BB-41E9-9925-594CC0885328}" destId="{6EF6C5C4-55EB-4B92-B6F4-3B04607E6CF9}" srcOrd="2" destOrd="0" presId="urn:microsoft.com/office/officeart/2005/8/layout/vProcess5"/>
    <dgm:cxn modelId="{87F92135-03FC-4298-89E4-9603B21AD9B6}" type="presParOf" srcId="{CD95F7A1-D4BB-41E9-9925-594CC0885328}" destId="{2A08C3C8-A225-4E9D-A4FB-DEADDA7B7518}" srcOrd="3" destOrd="0" presId="urn:microsoft.com/office/officeart/2005/8/layout/vProcess5"/>
    <dgm:cxn modelId="{38A49146-3C69-4311-94FC-A4B6A5AC490A}" type="presParOf" srcId="{CD95F7A1-D4BB-41E9-9925-594CC0885328}" destId="{2656D609-FA7B-4680-976C-2338DA4174D5}" srcOrd="4" destOrd="0" presId="urn:microsoft.com/office/officeart/2005/8/layout/vProcess5"/>
    <dgm:cxn modelId="{F21250C0-8AA7-4816-9CAC-2E12419ED2B7}" type="presParOf" srcId="{CD95F7A1-D4BB-41E9-9925-594CC0885328}" destId="{E70F9618-2A2C-4DBA-9271-7D6DEDF2BF86}" srcOrd="5" destOrd="0" presId="urn:microsoft.com/office/officeart/2005/8/layout/vProcess5"/>
    <dgm:cxn modelId="{F77A82FA-3D46-40A0-A8A9-3834D375C9D5}" type="presParOf" srcId="{CD95F7A1-D4BB-41E9-9925-594CC0885328}" destId="{6AB02705-E33B-4A5D-B579-42D5E12D7273}" srcOrd="6" destOrd="0" presId="urn:microsoft.com/office/officeart/2005/8/layout/vProcess5"/>
    <dgm:cxn modelId="{F62F1ADB-90A8-42A8-A384-8E4B3B79FABE}" type="presParOf" srcId="{CD95F7A1-D4BB-41E9-9925-594CC0885328}" destId="{0B75CD33-D9C9-490B-A280-0F9F0C240095}" srcOrd="7" destOrd="0" presId="urn:microsoft.com/office/officeart/2005/8/layout/vProcess5"/>
    <dgm:cxn modelId="{170A24E1-3CD0-4FD4-A028-0ADC604EA697}" type="presParOf" srcId="{CD95F7A1-D4BB-41E9-9925-594CC0885328}" destId="{1B169AC9-7572-4AA0-8AF9-29900303ECD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BC2C3F-EF9A-4435-AAB3-128C7A96F92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B1CB910A-9E34-4129-98AF-87A73F2275A9}">
      <dgm:prSet phldrT="[Text]"/>
      <dgm:spPr/>
      <dgm:t>
        <a:bodyPr/>
        <a:lstStyle/>
        <a:p>
          <a:r>
            <a:rPr lang="en-US" dirty="0" smtClean="0"/>
            <a:t> </a:t>
          </a:r>
          <a:endParaRPr lang="en-US" dirty="0"/>
        </a:p>
      </dgm:t>
    </dgm:pt>
    <dgm:pt modelId="{ECC76037-4A4A-4564-AFC4-6E40F57C2C3F}" type="parTrans" cxnId="{10F91BD8-5EC8-458A-A449-99504BCF370B}">
      <dgm:prSet/>
      <dgm:spPr/>
      <dgm:t>
        <a:bodyPr/>
        <a:lstStyle/>
        <a:p>
          <a:endParaRPr lang="en-US"/>
        </a:p>
      </dgm:t>
    </dgm:pt>
    <dgm:pt modelId="{29CC03AE-F56D-46C6-B370-0E952B1A4427}" type="sibTrans" cxnId="{10F91BD8-5EC8-458A-A449-99504BCF370B}">
      <dgm:prSet/>
      <dgm:spPr/>
      <dgm:t>
        <a:bodyPr/>
        <a:lstStyle/>
        <a:p>
          <a:endParaRPr lang="en-US"/>
        </a:p>
      </dgm:t>
    </dgm:pt>
    <dgm:pt modelId="{50E85C7B-5749-49BD-ACE2-F93067D451A9}">
      <dgm:prSet phldrT="[Text]"/>
      <dgm:spPr/>
      <dgm:t>
        <a:bodyPr/>
        <a:lstStyle/>
        <a:p>
          <a:r>
            <a:rPr lang="en-US" dirty="0" smtClean="0"/>
            <a:t> </a:t>
          </a:r>
          <a:endParaRPr lang="en-US" dirty="0"/>
        </a:p>
      </dgm:t>
    </dgm:pt>
    <dgm:pt modelId="{1127B04C-E4B0-43B6-B283-CD74A873764E}" type="parTrans" cxnId="{030FA47A-311E-4162-9DDD-48F5AD244D88}">
      <dgm:prSet/>
      <dgm:spPr/>
      <dgm:t>
        <a:bodyPr/>
        <a:lstStyle/>
        <a:p>
          <a:endParaRPr lang="en-US"/>
        </a:p>
      </dgm:t>
    </dgm:pt>
    <dgm:pt modelId="{3480684C-D0C0-4EFB-A5E5-4C605A3917F5}" type="sibTrans" cxnId="{030FA47A-311E-4162-9DDD-48F5AD244D88}">
      <dgm:prSet/>
      <dgm:spPr/>
      <dgm:t>
        <a:bodyPr/>
        <a:lstStyle/>
        <a:p>
          <a:endParaRPr lang="en-US"/>
        </a:p>
      </dgm:t>
    </dgm:pt>
    <dgm:pt modelId="{B635E6E5-FCDC-41E2-BF00-EDD1ABA22909}">
      <dgm:prSet phldrT="[Text]"/>
      <dgm:spPr/>
      <dgm:t>
        <a:bodyPr/>
        <a:lstStyle/>
        <a:p>
          <a:r>
            <a:rPr lang="en-US" dirty="0" smtClean="0"/>
            <a:t> </a:t>
          </a:r>
          <a:endParaRPr lang="en-US" dirty="0"/>
        </a:p>
      </dgm:t>
    </dgm:pt>
    <dgm:pt modelId="{C3892047-660F-4769-B9BE-155AF757BBA2}" type="parTrans" cxnId="{14A35EA6-A8FF-4128-A372-FFA5EE58832A}">
      <dgm:prSet/>
      <dgm:spPr/>
      <dgm:t>
        <a:bodyPr/>
        <a:lstStyle/>
        <a:p>
          <a:endParaRPr lang="en-US"/>
        </a:p>
      </dgm:t>
    </dgm:pt>
    <dgm:pt modelId="{E0589451-8852-4B08-A121-1ACE6FEEAA21}" type="sibTrans" cxnId="{14A35EA6-A8FF-4128-A372-FFA5EE58832A}">
      <dgm:prSet/>
      <dgm:spPr/>
      <dgm:t>
        <a:bodyPr/>
        <a:lstStyle/>
        <a:p>
          <a:endParaRPr lang="en-US"/>
        </a:p>
      </dgm:t>
    </dgm:pt>
    <dgm:pt modelId="{AF2187DB-CB60-460B-BFAC-12B77366EC2F}">
      <dgm:prSet phldrT="[Text]"/>
      <dgm:spPr/>
      <dgm:t>
        <a:bodyPr/>
        <a:lstStyle/>
        <a:p>
          <a:r>
            <a:rPr lang="en-US" dirty="0" smtClean="0"/>
            <a:t> </a:t>
          </a:r>
          <a:endParaRPr lang="en-US" dirty="0"/>
        </a:p>
      </dgm:t>
    </dgm:pt>
    <dgm:pt modelId="{44218513-3CCA-4C0F-AE0B-7439B426DC0C}" type="parTrans" cxnId="{2D31E097-2C89-44D1-AB38-C57006F0A100}">
      <dgm:prSet/>
      <dgm:spPr/>
      <dgm:t>
        <a:bodyPr/>
        <a:lstStyle/>
        <a:p>
          <a:endParaRPr lang="en-US"/>
        </a:p>
      </dgm:t>
    </dgm:pt>
    <dgm:pt modelId="{46F082C2-93C7-4B04-A86B-1D18B1455E26}" type="sibTrans" cxnId="{2D31E097-2C89-44D1-AB38-C57006F0A100}">
      <dgm:prSet/>
      <dgm:spPr/>
      <dgm:t>
        <a:bodyPr/>
        <a:lstStyle/>
        <a:p>
          <a:endParaRPr lang="en-US"/>
        </a:p>
      </dgm:t>
    </dgm:pt>
    <dgm:pt modelId="{5B27E2C0-3B3D-4825-9BFA-A7888FDD0F8C}">
      <dgm:prSet phldrT="[Text]"/>
      <dgm:spPr/>
      <dgm:t>
        <a:bodyPr/>
        <a:lstStyle/>
        <a:p>
          <a:r>
            <a:rPr lang="en-US" dirty="0" smtClean="0"/>
            <a:t> </a:t>
          </a:r>
          <a:endParaRPr lang="en-US" dirty="0"/>
        </a:p>
      </dgm:t>
    </dgm:pt>
    <dgm:pt modelId="{B9C8CF20-8379-49C1-8B9D-1BE126E1C454}" type="parTrans" cxnId="{A3CBE61E-44F1-43E0-931A-ADE38400EEAE}">
      <dgm:prSet/>
      <dgm:spPr/>
      <dgm:t>
        <a:bodyPr/>
        <a:lstStyle/>
        <a:p>
          <a:endParaRPr lang="en-US"/>
        </a:p>
      </dgm:t>
    </dgm:pt>
    <dgm:pt modelId="{149CD592-F899-41E8-A0E4-43D45FDC27C1}" type="sibTrans" cxnId="{A3CBE61E-44F1-43E0-931A-ADE38400EEAE}">
      <dgm:prSet/>
      <dgm:spPr/>
      <dgm:t>
        <a:bodyPr/>
        <a:lstStyle/>
        <a:p>
          <a:endParaRPr lang="en-US"/>
        </a:p>
      </dgm:t>
    </dgm:pt>
    <dgm:pt modelId="{DCCC33F4-244C-4DEF-9707-11CB88491AE7}" type="pres">
      <dgm:prSet presAssocID="{BCBC2C3F-EF9A-4435-AAB3-128C7A96F92D}" presName="cycle" presStyleCnt="0">
        <dgm:presLayoutVars>
          <dgm:dir/>
          <dgm:resizeHandles val="exact"/>
        </dgm:presLayoutVars>
      </dgm:prSet>
      <dgm:spPr/>
      <dgm:t>
        <a:bodyPr/>
        <a:lstStyle/>
        <a:p>
          <a:endParaRPr lang="en-US"/>
        </a:p>
      </dgm:t>
    </dgm:pt>
    <dgm:pt modelId="{13FF29E8-6791-4B62-9432-11ED0A3E2BDF}" type="pres">
      <dgm:prSet presAssocID="{B1CB910A-9E34-4129-98AF-87A73F2275A9}" presName="dummy" presStyleCnt="0"/>
      <dgm:spPr/>
    </dgm:pt>
    <dgm:pt modelId="{C61FCE3B-DAFA-48E2-918B-7A4A8E39BE5C}" type="pres">
      <dgm:prSet presAssocID="{B1CB910A-9E34-4129-98AF-87A73F2275A9}" presName="node" presStyleLbl="revTx" presStyleIdx="0" presStyleCnt="5">
        <dgm:presLayoutVars>
          <dgm:bulletEnabled val="1"/>
        </dgm:presLayoutVars>
      </dgm:prSet>
      <dgm:spPr/>
      <dgm:t>
        <a:bodyPr/>
        <a:lstStyle/>
        <a:p>
          <a:endParaRPr lang="en-US"/>
        </a:p>
      </dgm:t>
    </dgm:pt>
    <dgm:pt modelId="{C3178F11-1126-4DF7-B805-6D1B5425888A}" type="pres">
      <dgm:prSet presAssocID="{29CC03AE-F56D-46C6-B370-0E952B1A4427}" presName="sibTrans" presStyleLbl="node1" presStyleIdx="0" presStyleCnt="5"/>
      <dgm:spPr/>
      <dgm:t>
        <a:bodyPr/>
        <a:lstStyle/>
        <a:p>
          <a:endParaRPr lang="en-US"/>
        </a:p>
      </dgm:t>
    </dgm:pt>
    <dgm:pt modelId="{E36D9680-A5AB-46C1-B329-19F5F5E6E10B}" type="pres">
      <dgm:prSet presAssocID="{50E85C7B-5749-49BD-ACE2-F93067D451A9}" presName="dummy" presStyleCnt="0"/>
      <dgm:spPr/>
    </dgm:pt>
    <dgm:pt modelId="{0C563E66-3BF4-446E-9063-0686BA6D629A}" type="pres">
      <dgm:prSet presAssocID="{50E85C7B-5749-49BD-ACE2-F93067D451A9}" presName="node" presStyleLbl="revTx" presStyleIdx="1" presStyleCnt="5">
        <dgm:presLayoutVars>
          <dgm:bulletEnabled val="1"/>
        </dgm:presLayoutVars>
      </dgm:prSet>
      <dgm:spPr/>
      <dgm:t>
        <a:bodyPr/>
        <a:lstStyle/>
        <a:p>
          <a:endParaRPr lang="en-US"/>
        </a:p>
      </dgm:t>
    </dgm:pt>
    <dgm:pt modelId="{A4EE086C-BCCA-4E4B-9313-666FA5B9021E}" type="pres">
      <dgm:prSet presAssocID="{3480684C-D0C0-4EFB-A5E5-4C605A3917F5}" presName="sibTrans" presStyleLbl="node1" presStyleIdx="1" presStyleCnt="5"/>
      <dgm:spPr/>
      <dgm:t>
        <a:bodyPr/>
        <a:lstStyle/>
        <a:p>
          <a:endParaRPr lang="en-US"/>
        </a:p>
      </dgm:t>
    </dgm:pt>
    <dgm:pt modelId="{2A11C757-E37F-40E2-A218-743E74CE62C7}" type="pres">
      <dgm:prSet presAssocID="{B635E6E5-FCDC-41E2-BF00-EDD1ABA22909}" presName="dummy" presStyleCnt="0"/>
      <dgm:spPr/>
    </dgm:pt>
    <dgm:pt modelId="{ACB9ABE0-A15D-4B02-A7E8-AD91BAD7E618}" type="pres">
      <dgm:prSet presAssocID="{B635E6E5-FCDC-41E2-BF00-EDD1ABA22909}" presName="node" presStyleLbl="revTx" presStyleIdx="2" presStyleCnt="5">
        <dgm:presLayoutVars>
          <dgm:bulletEnabled val="1"/>
        </dgm:presLayoutVars>
      </dgm:prSet>
      <dgm:spPr/>
      <dgm:t>
        <a:bodyPr/>
        <a:lstStyle/>
        <a:p>
          <a:endParaRPr lang="en-US"/>
        </a:p>
      </dgm:t>
    </dgm:pt>
    <dgm:pt modelId="{4DEA3B82-6981-4970-ADB2-F5B69834130E}" type="pres">
      <dgm:prSet presAssocID="{E0589451-8852-4B08-A121-1ACE6FEEAA21}" presName="sibTrans" presStyleLbl="node1" presStyleIdx="2" presStyleCnt="5"/>
      <dgm:spPr/>
      <dgm:t>
        <a:bodyPr/>
        <a:lstStyle/>
        <a:p>
          <a:endParaRPr lang="en-US"/>
        </a:p>
      </dgm:t>
    </dgm:pt>
    <dgm:pt modelId="{A868C50E-042B-476D-9412-DE88DDA70C4D}" type="pres">
      <dgm:prSet presAssocID="{AF2187DB-CB60-460B-BFAC-12B77366EC2F}" presName="dummy" presStyleCnt="0"/>
      <dgm:spPr/>
    </dgm:pt>
    <dgm:pt modelId="{8C9730F7-D277-4CF2-BDFE-540032E5EA87}" type="pres">
      <dgm:prSet presAssocID="{AF2187DB-CB60-460B-BFAC-12B77366EC2F}" presName="node" presStyleLbl="revTx" presStyleIdx="3" presStyleCnt="5">
        <dgm:presLayoutVars>
          <dgm:bulletEnabled val="1"/>
        </dgm:presLayoutVars>
      </dgm:prSet>
      <dgm:spPr/>
      <dgm:t>
        <a:bodyPr/>
        <a:lstStyle/>
        <a:p>
          <a:endParaRPr lang="en-US"/>
        </a:p>
      </dgm:t>
    </dgm:pt>
    <dgm:pt modelId="{CEB6A98B-B228-431C-AE92-D6DCE9F28C2D}" type="pres">
      <dgm:prSet presAssocID="{46F082C2-93C7-4B04-A86B-1D18B1455E26}" presName="sibTrans" presStyleLbl="node1" presStyleIdx="3" presStyleCnt="5"/>
      <dgm:spPr/>
      <dgm:t>
        <a:bodyPr/>
        <a:lstStyle/>
        <a:p>
          <a:endParaRPr lang="en-US"/>
        </a:p>
      </dgm:t>
    </dgm:pt>
    <dgm:pt modelId="{D36296A2-127D-4A64-800D-06125ADF72C4}" type="pres">
      <dgm:prSet presAssocID="{5B27E2C0-3B3D-4825-9BFA-A7888FDD0F8C}" presName="dummy" presStyleCnt="0"/>
      <dgm:spPr/>
    </dgm:pt>
    <dgm:pt modelId="{BA986CF6-CB6E-41ED-91DC-394E7125779D}" type="pres">
      <dgm:prSet presAssocID="{5B27E2C0-3B3D-4825-9BFA-A7888FDD0F8C}" presName="node" presStyleLbl="revTx" presStyleIdx="4" presStyleCnt="5">
        <dgm:presLayoutVars>
          <dgm:bulletEnabled val="1"/>
        </dgm:presLayoutVars>
      </dgm:prSet>
      <dgm:spPr/>
      <dgm:t>
        <a:bodyPr/>
        <a:lstStyle/>
        <a:p>
          <a:endParaRPr lang="en-US"/>
        </a:p>
      </dgm:t>
    </dgm:pt>
    <dgm:pt modelId="{C9731D4D-A037-4081-81A6-48E4AE69C324}" type="pres">
      <dgm:prSet presAssocID="{149CD592-F899-41E8-A0E4-43D45FDC27C1}" presName="sibTrans" presStyleLbl="node1" presStyleIdx="4" presStyleCnt="5"/>
      <dgm:spPr/>
      <dgm:t>
        <a:bodyPr/>
        <a:lstStyle/>
        <a:p>
          <a:endParaRPr lang="en-US"/>
        </a:p>
      </dgm:t>
    </dgm:pt>
  </dgm:ptLst>
  <dgm:cxnLst>
    <dgm:cxn modelId="{030FA47A-311E-4162-9DDD-48F5AD244D88}" srcId="{BCBC2C3F-EF9A-4435-AAB3-128C7A96F92D}" destId="{50E85C7B-5749-49BD-ACE2-F93067D451A9}" srcOrd="1" destOrd="0" parTransId="{1127B04C-E4B0-43B6-B283-CD74A873764E}" sibTransId="{3480684C-D0C0-4EFB-A5E5-4C605A3917F5}"/>
    <dgm:cxn modelId="{B3096002-5B9A-499A-BF32-97C646145788}" type="presOf" srcId="{50E85C7B-5749-49BD-ACE2-F93067D451A9}" destId="{0C563E66-3BF4-446E-9063-0686BA6D629A}" srcOrd="0" destOrd="0" presId="urn:microsoft.com/office/officeart/2005/8/layout/cycle1"/>
    <dgm:cxn modelId="{86B21948-AE63-4FCD-9161-3BB9FD33568F}" type="presOf" srcId="{5B27E2C0-3B3D-4825-9BFA-A7888FDD0F8C}" destId="{BA986CF6-CB6E-41ED-91DC-394E7125779D}" srcOrd="0" destOrd="0" presId="urn:microsoft.com/office/officeart/2005/8/layout/cycle1"/>
    <dgm:cxn modelId="{A7DAF5EA-70C0-4FD7-B24F-8D4D39524A06}" type="presOf" srcId="{46F082C2-93C7-4B04-A86B-1D18B1455E26}" destId="{CEB6A98B-B228-431C-AE92-D6DCE9F28C2D}" srcOrd="0" destOrd="0" presId="urn:microsoft.com/office/officeart/2005/8/layout/cycle1"/>
    <dgm:cxn modelId="{2D31E097-2C89-44D1-AB38-C57006F0A100}" srcId="{BCBC2C3F-EF9A-4435-AAB3-128C7A96F92D}" destId="{AF2187DB-CB60-460B-BFAC-12B77366EC2F}" srcOrd="3" destOrd="0" parTransId="{44218513-3CCA-4C0F-AE0B-7439B426DC0C}" sibTransId="{46F082C2-93C7-4B04-A86B-1D18B1455E26}"/>
    <dgm:cxn modelId="{CC12A10B-E15F-46B2-A769-D5F9CE5E8939}" type="presOf" srcId="{B635E6E5-FCDC-41E2-BF00-EDD1ABA22909}" destId="{ACB9ABE0-A15D-4B02-A7E8-AD91BAD7E618}" srcOrd="0" destOrd="0" presId="urn:microsoft.com/office/officeart/2005/8/layout/cycle1"/>
    <dgm:cxn modelId="{853BE819-F061-4B89-BC37-6694098A749E}" type="presOf" srcId="{149CD592-F899-41E8-A0E4-43D45FDC27C1}" destId="{C9731D4D-A037-4081-81A6-48E4AE69C324}" srcOrd="0" destOrd="0" presId="urn:microsoft.com/office/officeart/2005/8/layout/cycle1"/>
    <dgm:cxn modelId="{A3CBE61E-44F1-43E0-931A-ADE38400EEAE}" srcId="{BCBC2C3F-EF9A-4435-AAB3-128C7A96F92D}" destId="{5B27E2C0-3B3D-4825-9BFA-A7888FDD0F8C}" srcOrd="4" destOrd="0" parTransId="{B9C8CF20-8379-49C1-8B9D-1BE126E1C454}" sibTransId="{149CD592-F899-41E8-A0E4-43D45FDC27C1}"/>
    <dgm:cxn modelId="{82099AAF-7B46-460D-8C19-0FFD73A69F60}" type="presOf" srcId="{29CC03AE-F56D-46C6-B370-0E952B1A4427}" destId="{C3178F11-1126-4DF7-B805-6D1B5425888A}" srcOrd="0" destOrd="0" presId="urn:microsoft.com/office/officeart/2005/8/layout/cycle1"/>
    <dgm:cxn modelId="{B7290962-D2FC-40E6-AD88-F216D11824FC}" type="presOf" srcId="{BCBC2C3F-EF9A-4435-AAB3-128C7A96F92D}" destId="{DCCC33F4-244C-4DEF-9707-11CB88491AE7}" srcOrd="0" destOrd="0" presId="urn:microsoft.com/office/officeart/2005/8/layout/cycle1"/>
    <dgm:cxn modelId="{2AD200FF-F395-4903-8083-1A239347DD91}" type="presOf" srcId="{AF2187DB-CB60-460B-BFAC-12B77366EC2F}" destId="{8C9730F7-D277-4CF2-BDFE-540032E5EA87}" srcOrd="0" destOrd="0" presId="urn:microsoft.com/office/officeart/2005/8/layout/cycle1"/>
    <dgm:cxn modelId="{5133A348-C588-4B72-8B2F-7FFCB892C3A7}" type="presOf" srcId="{B1CB910A-9E34-4129-98AF-87A73F2275A9}" destId="{C61FCE3B-DAFA-48E2-918B-7A4A8E39BE5C}" srcOrd="0" destOrd="0" presId="urn:microsoft.com/office/officeart/2005/8/layout/cycle1"/>
    <dgm:cxn modelId="{908F2ABB-2AFC-498E-9BAF-EA4025EF26F3}" type="presOf" srcId="{E0589451-8852-4B08-A121-1ACE6FEEAA21}" destId="{4DEA3B82-6981-4970-ADB2-F5B69834130E}" srcOrd="0" destOrd="0" presId="urn:microsoft.com/office/officeart/2005/8/layout/cycle1"/>
    <dgm:cxn modelId="{14A35EA6-A8FF-4128-A372-FFA5EE58832A}" srcId="{BCBC2C3F-EF9A-4435-AAB3-128C7A96F92D}" destId="{B635E6E5-FCDC-41E2-BF00-EDD1ABA22909}" srcOrd="2" destOrd="0" parTransId="{C3892047-660F-4769-B9BE-155AF757BBA2}" sibTransId="{E0589451-8852-4B08-A121-1ACE6FEEAA21}"/>
    <dgm:cxn modelId="{26117857-9C25-4AF8-B245-9CC9F06866F9}" type="presOf" srcId="{3480684C-D0C0-4EFB-A5E5-4C605A3917F5}" destId="{A4EE086C-BCCA-4E4B-9313-666FA5B9021E}" srcOrd="0" destOrd="0" presId="urn:microsoft.com/office/officeart/2005/8/layout/cycle1"/>
    <dgm:cxn modelId="{10F91BD8-5EC8-458A-A449-99504BCF370B}" srcId="{BCBC2C3F-EF9A-4435-AAB3-128C7A96F92D}" destId="{B1CB910A-9E34-4129-98AF-87A73F2275A9}" srcOrd="0" destOrd="0" parTransId="{ECC76037-4A4A-4564-AFC4-6E40F57C2C3F}" sibTransId="{29CC03AE-F56D-46C6-B370-0E952B1A4427}"/>
    <dgm:cxn modelId="{AF1EB733-8AB2-47EF-A69C-5D95F90778E5}" type="presParOf" srcId="{DCCC33F4-244C-4DEF-9707-11CB88491AE7}" destId="{13FF29E8-6791-4B62-9432-11ED0A3E2BDF}" srcOrd="0" destOrd="0" presId="urn:microsoft.com/office/officeart/2005/8/layout/cycle1"/>
    <dgm:cxn modelId="{40190D5E-2892-4410-A17F-D4F196546574}" type="presParOf" srcId="{DCCC33F4-244C-4DEF-9707-11CB88491AE7}" destId="{C61FCE3B-DAFA-48E2-918B-7A4A8E39BE5C}" srcOrd="1" destOrd="0" presId="urn:microsoft.com/office/officeart/2005/8/layout/cycle1"/>
    <dgm:cxn modelId="{38C1CF0A-5FB1-403B-8934-4AA4887D923F}" type="presParOf" srcId="{DCCC33F4-244C-4DEF-9707-11CB88491AE7}" destId="{C3178F11-1126-4DF7-B805-6D1B5425888A}" srcOrd="2" destOrd="0" presId="urn:microsoft.com/office/officeart/2005/8/layout/cycle1"/>
    <dgm:cxn modelId="{428961D4-83E7-45F7-8CFF-DB03BF89EF20}" type="presParOf" srcId="{DCCC33F4-244C-4DEF-9707-11CB88491AE7}" destId="{E36D9680-A5AB-46C1-B329-19F5F5E6E10B}" srcOrd="3" destOrd="0" presId="urn:microsoft.com/office/officeart/2005/8/layout/cycle1"/>
    <dgm:cxn modelId="{9416D9C3-5ED5-4144-912E-CCBF79A4786A}" type="presParOf" srcId="{DCCC33F4-244C-4DEF-9707-11CB88491AE7}" destId="{0C563E66-3BF4-446E-9063-0686BA6D629A}" srcOrd="4" destOrd="0" presId="urn:microsoft.com/office/officeart/2005/8/layout/cycle1"/>
    <dgm:cxn modelId="{ED101EF4-36CB-46CC-88C7-95A5A1D2DCAE}" type="presParOf" srcId="{DCCC33F4-244C-4DEF-9707-11CB88491AE7}" destId="{A4EE086C-BCCA-4E4B-9313-666FA5B9021E}" srcOrd="5" destOrd="0" presId="urn:microsoft.com/office/officeart/2005/8/layout/cycle1"/>
    <dgm:cxn modelId="{D9925E13-AEF6-4049-AAA2-0319600E66B6}" type="presParOf" srcId="{DCCC33F4-244C-4DEF-9707-11CB88491AE7}" destId="{2A11C757-E37F-40E2-A218-743E74CE62C7}" srcOrd="6" destOrd="0" presId="urn:microsoft.com/office/officeart/2005/8/layout/cycle1"/>
    <dgm:cxn modelId="{81C5D471-39E0-443B-9820-E26D4F61FE38}" type="presParOf" srcId="{DCCC33F4-244C-4DEF-9707-11CB88491AE7}" destId="{ACB9ABE0-A15D-4B02-A7E8-AD91BAD7E618}" srcOrd="7" destOrd="0" presId="urn:microsoft.com/office/officeart/2005/8/layout/cycle1"/>
    <dgm:cxn modelId="{F1151EA0-2043-4167-977C-2018DEFFE537}" type="presParOf" srcId="{DCCC33F4-244C-4DEF-9707-11CB88491AE7}" destId="{4DEA3B82-6981-4970-ADB2-F5B69834130E}" srcOrd="8" destOrd="0" presId="urn:microsoft.com/office/officeart/2005/8/layout/cycle1"/>
    <dgm:cxn modelId="{AA5FCF6F-1EED-4890-9021-2A4B74CE6723}" type="presParOf" srcId="{DCCC33F4-244C-4DEF-9707-11CB88491AE7}" destId="{A868C50E-042B-476D-9412-DE88DDA70C4D}" srcOrd="9" destOrd="0" presId="urn:microsoft.com/office/officeart/2005/8/layout/cycle1"/>
    <dgm:cxn modelId="{198B5F5E-68FA-4FC6-967E-9DF61218DA05}" type="presParOf" srcId="{DCCC33F4-244C-4DEF-9707-11CB88491AE7}" destId="{8C9730F7-D277-4CF2-BDFE-540032E5EA87}" srcOrd="10" destOrd="0" presId="urn:microsoft.com/office/officeart/2005/8/layout/cycle1"/>
    <dgm:cxn modelId="{7644415F-C230-45E8-A404-0A9DFDE58653}" type="presParOf" srcId="{DCCC33F4-244C-4DEF-9707-11CB88491AE7}" destId="{CEB6A98B-B228-431C-AE92-D6DCE9F28C2D}" srcOrd="11" destOrd="0" presId="urn:microsoft.com/office/officeart/2005/8/layout/cycle1"/>
    <dgm:cxn modelId="{C59616E7-E1F8-4E9E-89BF-16185DB62F0F}" type="presParOf" srcId="{DCCC33F4-244C-4DEF-9707-11CB88491AE7}" destId="{D36296A2-127D-4A64-800D-06125ADF72C4}" srcOrd="12" destOrd="0" presId="urn:microsoft.com/office/officeart/2005/8/layout/cycle1"/>
    <dgm:cxn modelId="{99780FEA-D91C-422D-A6E6-31C5D01A960F}" type="presParOf" srcId="{DCCC33F4-244C-4DEF-9707-11CB88491AE7}" destId="{BA986CF6-CB6E-41ED-91DC-394E7125779D}" srcOrd="13" destOrd="0" presId="urn:microsoft.com/office/officeart/2005/8/layout/cycle1"/>
    <dgm:cxn modelId="{FE33262F-9D9E-4551-B914-DB6E00DDBA97}" type="presParOf" srcId="{DCCC33F4-244C-4DEF-9707-11CB88491AE7}" destId="{C9731D4D-A037-4081-81A6-48E4AE69C324}" srcOrd="14"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57602-3629-4586-A6E3-9A1175FAF514}">
      <dsp:nvSpPr>
        <dsp:cNvPr id="0" name=""/>
        <dsp:cNvSpPr/>
      </dsp:nvSpPr>
      <dsp:spPr>
        <a:xfrm>
          <a:off x="0" y="0"/>
          <a:ext cx="5181600" cy="12192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endParaRPr lang="en-US" sz="2300" kern="1200" dirty="0"/>
        </a:p>
      </dsp:txBody>
      <dsp:txXfrm>
        <a:off x="35709" y="35709"/>
        <a:ext cx="3865988" cy="1147782"/>
      </dsp:txXfrm>
    </dsp:sp>
    <dsp:sp modelId="{6EF6C5C4-55EB-4B92-B6F4-3B04607E6CF9}">
      <dsp:nvSpPr>
        <dsp:cNvPr id="0" name=""/>
        <dsp:cNvSpPr/>
      </dsp:nvSpPr>
      <dsp:spPr>
        <a:xfrm>
          <a:off x="457199" y="1422399"/>
          <a:ext cx="5181600" cy="12192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930" tIns="201930" rIns="201930" bIns="201930" numCol="1" spcCol="1270" anchor="ctr" anchorCtr="0">
          <a:noAutofit/>
        </a:bodyPr>
        <a:lstStyle/>
        <a:p>
          <a:pPr lvl="0" algn="l" defTabSz="2355850">
            <a:lnSpc>
              <a:spcPct val="90000"/>
            </a:lnSpc>
            <a:spcBef>
              <a:spcPct val="0"/>
            </a:spcBef>
            <a:spcAft>
              <a:spcPct val="35000"/>
            </a:spcAft>
          </a:pPr>
          <a:r>
            <a:rPr lang="en-US" sz="5300" kern="1200" dirty="0" smtClean="0"/>
            <a:t> </a:t>
          </a:r>
          <a:endParaRPr lang="en-US" sz="5300" kern="1200" dirty="0"/>
        </a:p>
      </dsp:txBody>
      <dsp:txXfrm>
        <a:off x="492908" y="1458108"/>
        <a:ext cx="3860502" cy="1147782"/>
      </dsp:txXfrm>
    </dsp:sp>
    <dsp:sp modelId="{2A08C3C8-A225-4E9D-A4FB-DEADDA7B7518}">
      <dsp:nvSpPr>
        <dsp:cNvPr id="0" name=""/>
        <dsp:cNvSpPr/>
      </dsp:nvSpPr>
      <dsp:spPr>
        <a:xfrm>
          <a:off x="914399" y="2844799"/>
          <a:ext cx="5181600" cy="12192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930" tIns="201930" rIns="201930" bIns="201930" numCol="1" spcCol="1270" anchor="ctr" anchorCtr="0">
          <a:noAutofit/>
        </a:bodyPr>
        <a:lstStyle/>
        <a:p>
          <a:pPr lvl="0" algn="l" defTabSz="2355850">
            <a:lnSpc>
              <a:spcPct val="90000"/>
            </a:lnSpc>
            <a:spcBef>
              <a:spcPct val="0"/>
            </a:spcBef>
            <a:spcAft>
              <a:spcPct val="35000"/>
            </a:spcAft>
          </a:pPr>
          <a:r>
            <a:rPr lang="en-US" sz="5300" kern="1200" dirty="0" smtClean="0"/>
            <a:t> </a:t>
          </a:r>
          <a:endParaRPr lang="en-US" sz="5300" kern="1200" dirty="0"/>
        </a:p>
      </dsp:txBody>
      <dsp:txXfrm>
        <a:off x="950108" y="2880508"/>
        <a:ext cx="3860502" cy="1147782"/>
      </dsp:txXfrm>
    </dsp:sp>
    <dsp:sp modelId="{2656D609-FA7B-4680-976C-2338DA4174D5}">
      <dsp:nvSpPr>
        <dsp:cNvPr id="0" name=""/>
        <dsp:cNvSpPr/>
      </dsp:nvSpPr>
      <dsp:spPr>
        <a:xfrm>
          <a:off x="4389120" y="924560"/>
          <a:ext cx="792480" cy="79248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4567428" y="924560"/>
        <a:ext cx="435864" cy="596341"/>
      </dsp:txXfrm>
    </dsp:sp>
    <dsp:sp modelId="{E70F9618-2A2C-4DBA-9271-7D6DEDF2BF86}">
      <dsp:nvSpPr>
        <dsp:cNvPr id="0" name=""/>
        <dsp:cNvSpPr/>
      </dsp:nvSpPr>
      <dsp:spPr>
        <a:xfrm>
          <a:off x="4846320" y="2338832"/>
          <a:ext cx="792480" cy="79248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024628" y="2338832"/>
        <a:ext cx="435864" cy="5963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57602-3629-4586-A6E3-9A1175FAF514}">
      <dsp:nvSpPr>
        <dsp:cNvPr id="0" name=""/>
        <dsp:cNvSpPr/>
      </dsp:nvSpPr>
      <dsp:spPr>
        <a:xfrm>
          <a:off x="0" y="0"/>
          <a:ext cx="5181600" cy="12192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endParaRPr lang="en-US" sz="2300" kern="1200" dirty="0"/>
        </a:p>
      </dsp:txBody>
      <dsp:txXfrm>
        <a:off x="35709" y="35709"/>
        <a:ext cx="3865988" cy="1147782"/>
      </dsp:txXfrm>
    </dsp:sp>
    <dsp:sp modelId="{6EF6C5C4-55EB-4B92-B6F4-3B04607E6CF9}">
      <dsp:nvSpPr>
        <dsp:cNvPr id="0" name=""/>
        <dsp:cNvSpPr/>
      </dsp:nvSpPr>
      <dsp:spPr>
        <a:xfrm>
          <a:off x="457199" y="1422399"/>
          <a:ext cx="5181600" cy="12192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930" tIns="201930" rIns="201930" bIns="201930" numCol="1" spcCol="1270" anchor="ctr" anchorCtr="0">
          <a:noAutofit/>
        </a:bodyPr>
        <a:lstStyle/>
        <a:p>
          <a:pPr lvl="0" algn="l" defTabSz="2355850">
            <a:lnSpc>
              <a:spcPct val="90000"/>
            </a:lnSpc>
            <a:spcBef>
              <a:spcPct val="0"/>
            </a:spcBef>
            <a:spcAft>
              <a:spcPct val="35000"/>
            </a:spcAft>
          </a:pPr>
          <a:r>
            <a:rPr lang="en-US" sz="5300" kern="1200" dirty="0" smtClean="0"/>
            <a:t> </a:t>
          </a:r>
          <a:endParaRPr lang="en-US" sz="5300" kern="1200" dirty="0"/>
        </a:p>
      </dsp:txBody>
      <dsp:txXfrm>
        <a:off x="492908" y="1458108"/>
        <a:ext cx="3860502" cy="1147782"/>
      </dsp:txXfrm>
    </dsp:sp>
    <dsp:sp modelId="{2A08C3C8-A225-4E9D-A4FB-DEADDA7B7518}">
      <dsp:nvSpPr>
        <dsp:cNvPr id="0" name=""/>
        <dsp:cNvSpPr/>
      </dsp:nvSpPr>
      <dsp:spPr>
        <a:xfrm>
          <a:off x="914399" y="2844799"/>
          <a:ext cx="5181600" cy="12192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930" tIns="201930" rIns="201930" bIns="201930" numCol="1" spcCol="1270" anchor="ctr" anchorCtr="0">
          <a:noAutofit/>
        </a:bodyPr>
        <a:lstStyle/>
        <a:p>
          <a:pPr lvl="0" algn="l" defTabSz="2355850">
            <a:lnSpc>
              <a:spcPct val="90000"/>
            </a:lnSpc>
            <a:spcBef>
              <a:spcPct val="0"/>
            </a:spcBef>
            <a:spcAft>
              <a:spcPct val="35000"/>
            </a:spcAft>
          </a:pPr>
          <a:r>
            <a:rPr lang="en-US" sz="5300" kern="1200" dirty="0" smtClean="0"/>
            <a:t> </a:t>
          </a:r>
          <a:endParaRPr lang="en-US" sz="5300" kern="1200" dirty="0"/>
        </a:p>
      </dsp:txBody>
      <dsp:txXfrm>
        <a:off x="950108" y="2880508"/>
        <a:ext cx="3860502" cy="1147782"/>
      </dsp:txXfrm>
    </dsp:sp>
    <dsp:sp modelId="{2656D609-FA7B-4680-976C-2338DA4174D5}">
      <dsp:nvSpPr>
        <dsp:cNvPr id="0" name=""/>
        <dsp:cNvSpPr/>
      </dsp:nvSpPr>
      <dsp:spPr>
        <a:xfrm>
          <a:off x="4389120" y="924560"/>
          <a:ext cx="792480" cy="79248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4567428" y="924560"/>
        <a:ext cx="435864" cy="596341"/>
      </dsp:txXfrm>
    </dsp:sp>
    <dsp:sp modelId="{E70F9618-2A2C-4DBA-9271-7D6DEDF2BF86}">
      <dsp:nvSpPr>
        <dsp:cNvPr id="0" name=""/>
        <dsp:cNvSpPr/>
      </dsp:nvSpPr>
      <dsp:spPr>
        <a:xfrm>
          <a:off x="4846320" y="2338832"/>
          <a:ext cx="792480" cy="79248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024628" y="2338832"/>
        <a:ext cx="435864" cy="5963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FCE3B-DAFA-48E2-918B-7A4A8E39BE5C}">
      <dsp:nvSpPr>
        <dsp:cNvPr id="0" name=""/>
        <dsp:cNvSpPr/>
      </dsp:nvSpPr>
      <dsp:spPr>
        <a:xfrm>
          <a:off x="2822886" y="21005"/>
          <a:ext cx="733553" cy="733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 </a:t>
          </a:r>
          <a:endParaRPr lang="en-US" sz="4400" kern="1200" dirty="0"/>
        </a:p>
      </dsp:txBody>
      <dsp:txXfrm>
        <a:off x="2822886" y="21005"/>
        <a:ext cx="733553" cy="733553"/>
      </dsp:txXfrm>
    </dsp:sp>
    <dsp:sp modelId="{C3178F11-1126-4DF7-B805-6D1B5425888A}">
      <dsp:nvSpPr>
        <dsp:cNvPr id="0" name=""/>
        <dsp:cNvSpPr/>
      </dsp:nvSpPr>
      <dsp:spPr>
        <a:xfrm>
          <a:off x="1093149" y="-715"/>
          <a:ext cx="2755534" cy="2755534"/>
        </a:xfrm>
        <a:prstGeom prst="circularArrow">
          <a:avLst>
            <a:gd name="adj1" fmla="val 5191"/>
            <a:gd name="adj2" fmla="val 335254"/>
            <a:gd name="adj3" fmla="val 21295926"/>
            <a:gd name="adj4" fmla="val 19763887"/>
            <a:gd name="adj5" fmla="val 605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563E66-3BF4-446E-9063-0686BA6D629A}">
      <dsp:nvSpPr>
        <dsp:cNvPr id="0" name=""/>
        <dsp:cNvSpPr/>
      </dsp:nvSpPr>
      <dsp:spPr>
        <a:xfrm>
          <a:off x="3267095" y="1388141"/>
          <a:ext cx="733553" cy="733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 </a:t>
          </a:r>
          <a:endParaRPr lang="en-US" sz="4400" kern="1200" dirty="0"/>
        </a:p>
      </dsp:txBody>
      <dsp:txXfrm>
        <a:off x="3267095" y="1388141"/>
        <a:ext cx="733553" cy="733553"/>
      </dsp:txXfrm>
    </dsp:sp>
    <dsp:sp modelId="{A4EE086C-BCCA-4E4B-9313-666FA5B9021E}">
      <dsp:nvSpPr>
        <dsp:cNvPr id="0" name=""/>
        <dsp:cNvSpPr/>
      </dsp:nvSpPr>
      <dsp:spPr>
        <a:xfrm>
          <a:off x="1093149" y="-715"/>
          <a:ext cx="2755534" cy="2755534"/>
        </a:xfrm>
        <a:prstGeom prst="circularArrow">
          <a:avLst>
            <a:gd name="adj1" fmla="val 5191"/>
            <a:gd name="adj2" fmla="val 335254"/>
            <a:gd name="adj3" fmla="val 4017480"/>
            <a:gd name="adj4" fmla="val 2250879"/>
            <a:gd name="adj5" fmla="val 605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B9ABE0-A15D-4B02-A7E8-AD91BAD7E618}">
      <dsp:nvSpPr>
        <dsp:cNvPr id="0" name=""/>
        <dsp:cNvSpPr/>
      </dsp:nvSpPr>
      <dsp:spPr>
        <a:xfrm>
          <a:off x="2104139" y="2233078"/>
          <a:ext cx="733553" cy="733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 </a:t>
          </a:r>
          <a:endParaRPr lang="en-US" sz="4400" kern="1200" dirty="0"/>
        </a:p>
      </dsp:txBody>
      <dsp:txXfrm>
        <a:off x="2104139" y="2233078"/>
        <a:ext cx="733553" cy="733553"/>
      </dsp:txXfrm>
    </dsp:sp>
    <dsp:sp modelId="{4DEA3B82-6981-4970-ADB2-F5B69834130E}">
      <dsp:nvSpPr>
        <dsp:cNvPr id="0" name=""/>
        <dsp:cNvSpPr/>
      </dsp:nvSpPr>
      <dsp:spPr>
        <a:xfrm>
          <a:off x="1093149" y="-715"/>
          <a:ext cx="2755534" cy="2755534"/>
        </a:xfrm>
        <a:prstGeom prst="circularArrow">
          <a:avLst>
            <a:gd name="adj1" fmla="val 5191"/>
            <a:gd name="adj2" fmla="val 335254"/>
            <a:gd name="adj3" fmla="val 8213867"/>
            <a:gd name="adj4" fmla="val 6447266"/>
            <a:gd name="adj5" fmla="val 605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9730F7-D277-4CF2-BDFE-540032E5EA87}">
      <dsp:nvSpPr>
        <dsp:cNvPr id="0" name=""/>
        <dsp:cNvSpPr/>
      </dsp:nvSpPr>
      <dsp:spPr>
        <a:xfrm>
          <a:off x="941184" y="1388141"/>
          <a:ext cx="733553" cy="733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 </a:t>
          </a:r>
          <a:endParaRPr lang="en-US" sz="4400" kern="1200" dirty="0"/>
        </a:p>
      </dsp:txBody>
      <dsp:txXfrm>
        <a:off x="941184" y="1388141"/>
        <a:ext cx="733553" cy="733553"/>
      </dsp:txXfrm>
    </dsp:sp>
    <dsp:sp modelId="{CEB6A98B-B228-431C-AE92-D6DCE9F28C2D}">
      <dsp:nvSpPr>
        <dsp:cNvPr id="0" name=""/>
        <dsp:cNvSpPr/>
      </dsp:nvSpPr>
      <dsp:spPr>
        <a:xfrm>
          <a:off x="1093149" y="-715"/>
          <a:ext cx="2755534" cy="2755534"/>
        </a:xfrm>
        <a:prstGeom prst="circularArrow">
          <a:avLst>
            <a:gd name="adj1" fmla="val 5191"/>
            <a:gd name="adj2" fmla="val 335254"/>
            <a:gd name="adj3" fmla="val 12300859"/>
            <a:gd name="adj4" fmla="val 10768820"/>
            <a:gd name="adj5" fmla="val 605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986CF6-CB6E-41ED-91DC-394E7125779D}">
      <dsp:nvSpPr>
        <dsp:cNvPr id="0" name=""/>
        <dsp:cNvSpPr/>
      </dsp:nvSpPr>
      <dsp:spPr>
        <a:xfrm>
          <a:off x="1385393" y="21005"/>
          <a:ext cx="733553" cy="733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 </a:t>
          </a:r>
          <a:endParaRPr lang="en-US" sz="4400" kern="1200" dirty="0"/>
        </a:p>
      </dsp:txBody>
      <dsp:txXfrm>
        <a:off x="1385393" y="21005"/>
        <a:ext cx="733553" cy="733553"/>
      </dsp:txXfrm>
    </dsp:sp>
    <dsp:sp modelId="{C9731D4D-A037-4081-81A6-48E4AE69C324}">
      <dsp:nvSpPr>
        <dsp:cNvPr id="0" name=""/>
        <dsp:cNvSpPr/>
      </dsp:nvSpPr>
      <dsp:spPr>
        <a:xfrm>
          <a:off x="1093149" y="-715"/>
          <a:ext cx="2755534" cy="2755534"/>
        </a:xfrm>
        <a:prstGeom prst="circularArrow">
          <a:avLst>
            <a:gd name="adj1" fmla="val 5191"/>
            <a:gd name="adj2" fmla="val 335254"/>
            <a:gd name="adj3" fmla="val 16868460"/>
            <a:gd name="adj4" fmla="val 15196286"/>
            <a:gd name="adj5" fmla="val 605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F9072632-20B3-4E4A-8F16-A6353ABAED5B}" type="datetimeFigureOut">
              <a:rPr lang="en-US"/>
              <a:pPr>
                <a:defRPr/>
              </a:pPr>
              <a:t>10/16/2012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FF891554-2C6B-4508-99EB-A16BD1B51BE9}" type="slidenum">
              <a:rPr lang="en-US"/>
              <a:pPr>
                <a:defRPr/>
              </a:pPr>
              <a:t>‹#›</a:t>
            </a:fld>
            <a:endParaRPr lang="en-US"/>
          </a:p>
        </p:txBody>
      </p:sp>
    </p:spTree>
    <p:extLst>
      <p:ext uri="{BB962C8B-B14F-4D97-AF65-F5344CB8AC3E}">
        <p14:creationId xmlns:p14="http://schemas.microsoft.com/office/powerpoint/2010/main" val="169330414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F891554-2C6B-4508-99EB-A16BD1B51BE9}" type="slidenum">
              <a:rPr lang="en-US" smtClean="0"/>
              <a:pPr>
                <a:defRPr/>
              </a:pPr>
              <a:t>1</a:t>
            </a:fld>
            <a:endParaRPr lang="en-US"/>
          </a:p>
        </p:txBody>
      </p:sp>
    </p:spTree>
    <p:extLst>
      <p:ext uri="{BB962C8B-B14F-4D97-AF65-F5344CB8AC3E}">
        <p14:creationId xmlns:p14="http://schemas.microsoft.com/office/powerpoint/2010/main" val="566273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smtClean="0"/>
              <a:t>How bad is  the problem? </a:t>
            </a:r>
          </a:p>
          <a:p>
            <a:pPr eaLnBrk="1" fontAlgn="auto" hangingPunct="1">
              <a:spcBef>
                <a:spcPts val="0"/>
              </a:spcBef>
              <a:spcAft>
                <a:spcPts val="0"/>
              </a:spcAft>
              <a:defRPr/>
            </a:pPr>
            <a:endParaRPr lang="en-US" dirty="0"/>
          </a:p>
          <a:p>
            <a:pPr marL="241653" indent="-241653" eaLnBrk="1" fontAlgn="auto" hangingPunct="1">
              <a:spcBef>
                <a:spcPts val="0"/>
              </a:spcBef>
              <a:spcAft>
                <a:spcPts val="0"/>
              </a:spcAft>
              <a:buFontTx/>
              <a:buAutoNum type="arabicParenR"/>
              <a:defRPr/>
            </a:pPr>
            <a:r>
              <a:rPr lang="en-US" dirty="0"/>
              <a:t>Between 1986 and 2000, the prevalence of </a:t>
            </a:r>
            <a:r>
              <a:rPr lang="en-US" dirty="0" smtClean="0"/>
              <a:t>people with a BMI </a:t>
            </a:r>
            <a:r>
              <a:rPr lang="en-US" dirty="0"/>
              <a:t>above 40% quadrupled from about 1 in 200 adult Americans to 1 in 50, </a:t>
            </a:r>
          </a:p>
          <a:p>
            <a:pPr marL="241653" indent="-241653" eaLnBrk="1" fontAlgn="auto" hangingPunct="1">
              <a:spcBef>
                <a:spcPts val="0"/>
              </a:spcBef>
              <a:spcAft>
                <a:spcPts val="0"/>
              </a:spcAft>
              <a:buFontTx/>
              <a:buAutoNum type="arabicParenR"/>
              <a:defRPr/>
            </a:pPr>
            <a:r>
              <a:rPr lang="en-US" dirty="0" smtClean="0"/>
              <a:t>Investments in consumer health engagement have similarly grown</a:t>
            </a:r>
          </a:p>
          <a:p>
            <a:pPr eaLnBrk="1" fontAlgn="auto" hangingPunct="1">
              <a:spcBef>
                <a:spcPts val="0"/>
              </a:spcBef>
              <a:spcAft>
                <a:spcPts val="0"/>
              </a:spcAft>
              <a:defRPr/>
            </a:pPr>
            <a:endParaRPr lang="en-US" dirty="0"/>
          </a:p>
          <a:p>
            <a:pPr marL="241653" indent="-241653" eaLnBrk="1" fontAlgn="auto" hangingPunct="1">
              <a:spcBef>
                <a:spcPts val="0"/>
              </a:spcBef>
              <a:spcAft>
                <a:spcPts val="0"/>
              </a:spcAft>
              <a:buFontTx/>
              <a:buAutoNum type="arabicParenR"/>
              <a:defRPr/>
            </a:pPr>
            <a:endParaRPr lang="en-US" dirty="0"/>
          </a:p>
          <a:p>
            <a:pPr marL="241653" indent="-241653" eaLnBrk="1" fontAlgn="auto" hangingPunct="1">
              <a:spcBef>
                <a:spcPts val="0"/>
              </a:spcBef>
              <a:spcAft>
                <a:spcPts val="0"/>
              </a:spcAft>
              <a:buFontTx/>
              <a:buAutoNum type="arabicParenR"/>
              <a:defRPr/>
            </a:pPr>
            <a:r>
              <a:rPr lang="en-US" dirty="0"/>
              <a:t>Several organizations have invested in addressing these concerns but failed to address the whole picture (get their interest, offer </a:t>
            </a:r>
            <a:r>
              <a:rPr lang="en-US" dirty="0" smtClean="0"/>
              <a:t>realistic programs </a:t>
            </a:r>
            <a:r>
              <a:rPr lang="en-US" dirty="0"/>
              <a:t>for change, keep them </a:t>
            </a:r>
            <a:r>
              <a:rPr lang="en-US" dirty="0" smtClean="0"/>
              <a:t>engaged and make </a:t>
            </a:r>
            <a:r>
              <a:rPr lang="en-US" dirty="0"/>
              <a:t>money)</a:t>
            </a:r>
          </a:p>
          <a:p>
            <a:pPr marL="241653" indent="-241653" eaLnBrk="1" fontAlgn="auto" hangingPunct="1">
              <a:spcBef>
                <a:spcPts val="0"/>
              </a:spcBef>
              <a:spcAft>
                <a:spcPts val="0"/>
              </a:spcAft>
              <a:buFontTx/>
              <a:buAutoNum type="arabicParenR"/>
              <a:defRPr/>
            </a:pPr>
            <a:endParaRPr lang="en-US" dirty="0"/>
          </a:p>
          <a:p>
            <a:pPr eaLnBrk="1" fontAlgn="auto" hangingPunct="1">
              <a:spcBef>
                <a:spcPts val="0"/>
              </a:spcBef>
              <a:spcAft>
                <a:spcPts val="0"/>
              </a:spcAft>
              <a:defRPr/>
            </a:pPr>
            <a:endParaRPr lang="en-US" dirty="0"/>
          </a:p>
          <a:p>
            <a:pPr marL="241653" indent="-241653" eaLnBrk="1" fontAlgn="auto" hangingPunct="1">
              <a:spcBef>
                <a:spcPts val="0"/>
              </a:spcBef>
              <a:spcAft>
                <a:spcPts val="0"/>
              </a:spcAft>
              <a:buFontTx/>
              <a:buAutoNum type="arabicParenR"/>
              <a:defRPr/>
            </a:pPr>
            <a:r>
              <a:rPr lang="en-US" dirty="0" smtClean="0"/>
              <a:t>The </a:t>
            </a:r>
            <a:r>
              <a:rPr lang="en-US" dirty="0"/>
              <a:t>health and wellness market continues to surge, estimated to be $2 trillion dollars by 2012</a:t>
            </a:r>
          </a:p>
          <a:p>
            <a:pPr eaLnBrk="1" fontAlgn="auto" hangingPunct="1">
              <a:spcBef>
                <a:spcPts val="0"/>
              </a:spcBef>
              <a:spcAft>
                <a:spcPts val="0"/>
              </a:spcAft>
              <a:defRPr/>
            </a:pPr>
            <a:endParaRPr lang="en-US" dirty="0"/>
          </a:p>
        </p:txBody>
      </p:sp>
      <p:sp>
        <p:nvSpPr>
          <p:cNvPr id="14339" name="Slide Number Placeholder 3"/>
          <p:cNvSpPr txBox="1">
            <a:spLocks noGrp="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defTabSz="966612"/>
            <a:fld id="{F9549085-32CB-45C8-B917-B1486430F5AC}" type="slidenum">
              <a:rPr lang="de-DE" sz="1300">
                <a:solidFill>
                  <a:srgbClr val="000000"/>
                </a:solidFill>
                <a:latin typeface="Calibri" pitchFamily="34" charset="0"/>
              </a:rPr>
              <a:pPr algn="r" defTabSz="966612"/>
              <a:t>2</a:t>
            </a:fld>
            <a:endParaRPr lang="de-DE" sz="1300">
              <a:solidFill>
                <a:srgbClr val="000000"/>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solidFill>
                  <a:schemeClr val="tx1">
                    <a:lumMod val="50000"/>
                    <a:lumOff val="50000"/>
                  </a:schemeClr>
                </a:solidFill>
              </a:rPr>
              <a:t>Health and wellness market is extremely fragmented,</a:t>
            </a:r>
            <a:r>
              <a:rPr lang="en-US" baseline="0" dirty="0" smtClean="0">
                <a:solidFill>
                  <a:schemeClr val="tx1">
                    <a:lumMod val="50000"/>
                    <a:lumOff val="50000"/>
                  </a:schemeClr>
                </a:solidFill>
              </a:rPr>
              <a:t> </a:t>
            </a:r>
            <a:r>
              <a:rPr lang="en-US" dirty="0"/>
              <a:t>"There are thousands of companies that have applications in the IT Health and Wellness space. Good Chime  is unique in that it acts as the platform that can incorporate all of these disparate, targeted applications into a unified format that can engage and motivate consumers of all ages. Good Chime is poised to be the catalyst that alters the dysfunctional fee for service medical system we are all trying to change".</a:t>
            </a:r>
          </a:p>
        </p:txBody>
      </p:sp>
      <p:sp>
        <p:nvSpPr>
          <p:cNvPr id="14339" name="Slide Number Placeholder 3"/>
          <p:cNvSpPr txBox="1">
            <a:spLocks noGrp="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defTabSz="966612"/>
            <a:fld id="{F9549085-32CB-45C8-B917-B1486430F5AC}" type="slidenum">
              <a:rPr lang="de-DE" sz="1300">
                <a:solidFill>
                  <a:srgbClr val="000000"/>
                </a:solidFill>
                <a:latin typeface="Calibri" pitchFamily="34" charset="0"/>
              </a:rPr>
              <a:pPr algn="r" defTabSz="966612"/>
              <a:t>10</a:t>
            </a:fld>
            <a:endParaRPr lang="de-DE" sz="1300">
              <a:solidFill>
                <a:srgbClr val="000000"/>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defTabSz="966612" eaLnBrk="1" hangingPunct="1"/>
            <a:r>
              <a:rPr lang="en-US" noProof="1" smtClean="0">
                <a:cs typeface="Arial" charset="0"/>
              </a:rPr>
              <a:t>A unique health challenge that is simple, measurable and effective</a:t>
            </a:r>
            <a:endParaRPr lang="en-US" sz="1900" b="1" noProof="1">
              <a:cs typeface="Arial" charset="0"/>
            </a:endParaRPr>
          </a:p>
          <a:p>
            <a:pPr defTabSz="966612" eaLnBrk="1" hangingPunct="1">
              <a:spcBef>
                <a:spcPct val="0"/>
              </a:spcBef>
            </a:pPr>
            <a:endParaRPr lang="en-US" smtClean="0"/>
          </a:p>
          <a:p>
            <a:pPr defTabSz="966612" eaLnBrk="1" hangingPunct="1"/>
            <a:r>
              <a:rPr lang="en-US" smtClean="0"/>
              <a:t>An engaging mobile app to keep consumers motivated</a:t>
            </a:r>
          </a:p>
          <a:p>
            <a:pPr defTabSz="966612" eaLnBrk="1" hangingPunct="1"/>
            <a:endParaRPr lang="en-US" smtClean="0"/>
          </a:p>
          <a:p>
            <a:pPr defTabSz="966612" eaLnBrk="1" hangingPunct="1"/>
            <a:r>
              <a:rPr lang="en-US" noProof="1" smtClean="0">
                <a:cs typeface="Arial" charset="0"/>
              </a:rPr>
              <a:t>All challenges encourage engagement between consumers</a:t>
            </a:r>
          </a:p>
          <a:p>
            <a:pPr defTabSz="966612" eaLnBrk="1" hangingPunct="1"/>
            <a:endParaRPr lang="en-US" noProof="1" smtClean="0">
              <a:cs typeface="Arial" charset="0"/>
            </a:endParaRPr>
          </a:p>
          <a:p>
            <a:pPr defTabSz="966612" eaLnBrk="1" hangingPunct="1"/>
            <a:r>
              <a:rPr lang="en-US" noProof="1" smtClean="0">
                <a:cs typeface="Arial" charset="0"/>
              </a:rPr>
              <a:t>Product offers from brands you trust that are relevant to your needs</a:t>
            </a:r>
            <a:endParaRPr lang="en-US" smtClean="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A65FEB-CDE6-41F9-9D42-459E4CD4DFF8}" type="slidenum">
              <a:rPr lang="de-DE">
                <a:solidFill>
                  <a:srgbClr val="000000"/>
                </a:solidFill>
              </a:rPr>
              <a:pPr fontAlgn="base">
                <a:spcBef>
                  <a:spcPct val="0"/>
                </a:spcBef>
                <a:spcAft>
                  <a:spcPct val="0"/>
                </a:spcAft>
                <a:defRPr/>
              </a:pPr>
              <a:t>20</a:t>
            </a:fld>
            <a:endParaRPr lang="de-DE">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lgn="l"/>
            <a:r>
              <a:rPr lang="en-US" sz="1300" dirty="0">
                <a:solidFill>
                  <a:schemeClr val="tx1">
                    <a:lumMod val="75000"/>
                    <a:lumOff val="25000"/>
                  </a:schemeClr>
                </a:solidFill>
              </a:rPr>
              <a:t>GoodChime address the whole problem, using celebrities to quickly grow our base; a social community to retain them, an agnostic approach to device integration and a revenue source based on a patent pending rules engine. </a:t>
            </a:r>
          </a:p>
          <a:p>
            <a:pPr algn="l"/>
            <a:endParaRPr lang="en-US" dirty="0">
              <a:solidFill>
                <a:schemeClr val="tx1">
                  <a:lumMod val="75000"/>
                  <a:lumOff val="25000"/>
                </a:schemeClr>
              </a:solidFill>
            </a:endParaRPr>
          </a:p>
          <a:p>
            <a:pPr algn="l"/>
            <a:r>
              <a:rPr lang="en-US" sz="1300" dirty="0">
                <a:solidFill>
                  <a:schemeClr val="tx1">
                    <a:lumMod val="75000"/>
                    <a:lumOff val="25000"/>
                  </a:schemeClr>
                </a:solidFill>
              </a:rPr>
              <a:t>Simplify the ecosystem slide, focus on</a:t>
            </a:r>
          </a:p>
          <a:p>
            <a:pPr algn="l"/>
            <a:r>
              <a:rPr lang="en-US" dirty="0" smtClean="0">
                <a:solidFill>
                  <a:schemeClr val="tx1">
                    <a:lumMod val="75000"/>
                    <a:lumOff val="25000"/>
                  </a:schemeClr>
                </a:solidFill>
              </a:rPr>
              <a:t>Platform pulls together the ecosystem devices, applications, </a:t>
            </a:r>
            <a:r>
              <a:rPr lang="en-US" dirty="0" err="1" smtClean="0">
                <a:solidFill>
                  <a:schemeClr val="tx1">
                    <a:lumMod val="75000"/>
                    <a:lumOff val="25000"/>
                  </a:schemeClr>
                </a:solidFill>
              </a:rPr>
              <a:t>etc</a:t>
            </a:r>
            <a:r>
              <a:rPr lang="en-US" dirty="0" smtClean="0">
                <a:solidFill>
                  <a:schemeClr val="tx1">
                    <a:lumMod val="75000"/>
                    <a:lumOff val="25000"/>
                  </a:schemeClr>
                </a:solidFill>
              </a:rPr>
              <a:t> consumer lifestyle around health</a:t>
            </a:r>
          </a:p>
          <a:p>
            <a:pPr algn="l"/>
            <a:endParaRPr lang="en-US" dirty="0">
              <a:solidFill>
                <a:schemeClr val="tx1">
                  <a:lumMod val="75000"/>
                  <a:lumOff val="25000"/>
                </a:schemeClr>
              </a:solidFill>
            </a:endParaRPr>
          </a:p>
          <a:p>
            <a:pPr algn="l"/>
            <a:r>
              <a:rPr lang="en-US" dirty="0" smtClean="0">
                <a:solidFill>
                  <a:schemeClr val="tx1">
                    <a:lumMod val="75000"/>
                    <a:lumOff val="25000"/>
                  </a:schemeClr>
                </a:solidFill>
              </a:rPr>
              <a:t>Feeds a predictive engagement</a:t>
            </a:r>
          </a:p>
          <a:p>
            <a:pPr algn="l"/>
            <a:r>
              <a:rPr lang="en-US" dirty="0" smtClean="0">
                <a:solidFill>
                  <a:schemeClr val="tx1">
                    <a:lumMod val="75000"/>
                    <a:lumOff val="25000"/>
                  </a:schemeClr>
                </a:solidFill>
              </a:rPr>
              <a:t>Creates an engagement layer with products, games, apps</a:t>
            </a:r>
          </a:p>
          <a:p>
            <a:pPr algn="l"/>
            <a:endParaRPr lang="en-US" dirty="0">
              <a:solidFill>
                <a:schemeClr val="tx1">
                  <a:lumMod val="75000"/>
                  <a:lumOff val="25000"/>
                </a:schemeClr>
              </a:solidFill>
            </a:endParaRPr>
          </a:p>
          <a:p>
            <a:pPr algn="l"/>
            <a:r>
              <a:rPr lang="en-US" dirty="0" smtClean="0">
                <a:solidFill>
                  <a:schemeClr val="tx1">
                    <a:lumMod val="75000"/>
                    <a:lumOff val="25000"/>
                  </a:schemeClr>
                </a:solidFill>
              </a:rPr>
              <a:t>Sensitivity of the engine depends on big data</a:t>
            </a:r>
          </a:p>
          <a:p>
            <a:pPr algn="l"/>
            <a:endParaRPr lang="en-US" dirty="0">
              <a:solidFill>
                <a:schemeClr val="tx1">
                  <a:lumMod val="75000"/>
                  <a:lumOff val="25000"/>
                </a:schemeClr>
              </a:solidFill>
            </a:endParaRPr>
          </a:p>
          <a:p>
            <a:pPr algn="l"/>
            <a:r>
              <a:rPr lang="en-US" dirty="0" smtClean="0">
                <a:solidFill>
                  <a:schemeClr val="tx1">
                    <a:lumMod val="75000"/>
                    <a:lumOff val="25000"/>
                  </a:schemeClr>
                </a:solidFill>
              </a:rPr>
              <a:t>Celebrities and partnerships enable us to accelerate the growth of the network to reach critical mass</a:t>
            </a:r>
          </a:p>
          <a:p>
            <a:pPr algn="l"/>
            <a:endParaRPr lang="en-US" sz="1300" dirty="0">
              <a:solidFill>
                <a:schemeClr val="tx1">
                  <a:lumMod val="75000"/>
                  <a:lumOff val="25000"/>
                </a:schemeClr>
              </a:solidFill>
            </a:endParaRPr>
          </a:p>
          <a:p>
            <a:pPr algn="l"/>
            <a:endParaRPr lang="en-US" sz="1300" dirty="0"/>
          </a:p>
        </p:txBody>
      </p:sp>
      <p:sp>
        <p:nvSpPr>
          <p:cNvPr id="14339" name="Slide Number Placeholder 3"/>
          <p:cNvSpPr txBox="1">
            <a:spLocks noGrp="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defTabSz="966612"/>
            <a:fld id="{F9549085-32CB-45C8-B917-B1486430F5AC}" type="slidenum">
              <a:rPr lang="de-DE" sz="1300">
                <a:solidFill>
                  <a:srgbClr val="000000"/>
                </a:solidFill>
                <a:latin typeface="Calibri" pitchFamily="34" charset="0"/>
              </a:rPr>
              <a:pPr algn="r" defTabSz="966612"/>
              <a:t>22</a:t>
            </a:fld>
            <a:endParaRPr lang="de-DE" sz="1300">
              <a:solidFill>
                <a:srgbClr val="000000"/>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lgn="l"/>
            <a:r>
              <a:rPr lang="en-US" sz="1300" dirty="0">
                <a:solidFill>
                  <a:schemeClr val="tx1">
                    <a:lumMod val="75000"/>
                    <a:lumOff val="25000"/>
                  </a:schemeClr>
                </a:solidFill>
              </a:rPr>
              <a:t>We create an environment for the socialization </a:t>
            </a:r>
            <a:r>
              <a:rPr lang="en-US" sz="1300" b="1" dirty="0">
                <a:solidFill>
                  <a:srgbClr val="FF0000"/>
                </a:solidFill>
              </a:rPr>
              <a:t>that inspires, connects, entertains and engages members </a:t>
            </a:r>
            <a:r>
              <a:rPr lang="en-US" sz="1300" dirty="0">
                <a:solidFill>
                  <a:schemeClr val="tx1">
                    <a:lumMod val="75000"/>
                    <a:lumOff val="25000"/>
                  </a:schemeClr>
                </a:solidFill>
              </a:rPr>
              <a:t> to care more than do already about their health.</a:t>
            </a:r>
          </a:p>
          <a:p>
            <a:pPr algn="l"/>
            <a:endParaRPr lang="en-US" sz="1300" dirty="0">
              <a:solidFill>
                <a:schemeClr val="tx1">
                  <a:lumMod val="75000"/>
                  <a:lumOff val="25000"/>
                </a:schemeClr>
              </a:solidFill>
            </a:endParaRPr>
          </a:p>
          <a:p>
            <a:pPr defTabSz="483306">
              <a:defRPr/>
            </a:pPr>
            <a:r>
              <a:rPr lang="en-US" sz="1300" dirty="0">
                <a:solidFill>
                  <a:schemeClr val="tx1">
                    <a:lumMod val="75000"/>
                    <a:lumOff val="25000"/>
                  </a:schemeClr>
                </a:solidFill>
              </a:rPr>
              <a:t>For the technology partner, </a:t>
            </a:r>
            <a:r>
              <a:rPr lang="en-US" sz="1300" dirty="0">
                <a:solidFill>
                  <a:srgbClr val="000000"/>
                </a:solidFill>
              </a:rPr>
              <a:t>w</a:t>
            </a:r>
            <a:r>
              <a:rPr lang="en-US" dirty="0" smtClean="0">
                <a:solidFill>
                  <a:srgbClr val="000000"/>
                </a:solidFill>
              </a:rPr>
              <a:t>e provide the “amusement park” through </a:t>
            </a:r>
            <a:r>
              <a:rPr lang="en-US" i="1" dirty="0" smtClean="0">
                <a:solidFill>
                  <a:srgbClr val="000000"/>
                </a:solidFill>
              </a:rPr>
              <a:t>celebrities, challenges </a:t>
            </a:r>
            <a:r>
              <a:rPr lang="en-US" dirty="0" smtClean="0">
                <a:solidFill>
                  <a:srgbClr val="000000"/>
                </a:solidFill>
              </a:rPr>
              <a:t>and </a:t>
            </a:r>
            <a:r>
              <a:rPr lang="en-US" i="1" dirty="0" smtClean="0">
                <a:solidFill>
                  <a:srgbClr val="000000"/>
                </a:solidFill>
              </a:rPr>
              <a:t>mobile apps</a:t>
            </a:r>
            <a:r>
              <a:rPr lang="en-US" dirty="0" smtClean="0">
                <a:solidFill>
                  <a:srgbClr val="000000"/>
                </a:solidFill>
              </a:rPr>
              <a:t> to measure consumer health “ in the real world.”</a:t>
            </a:r>
            <a:endParaRPr lang="en-US" sz="1300" dirty="0">
              <a:solidFill>
                <a:schemeClr val="tx1">
                  <a:lumMod val="75000"/>
                  <a:lumOff val="25000"/>
                </a:schemeClr>
              </a:solidFill>
            </a:endParaRPr>
          </a:p>
          <a:p>
            <a:pPr algn="l"/>
            <a:endParaRPr lang="en-US" sz="1300" dirty="0"/>
          </a:p>
        </p:txBody>
      </p:sp>
      <p:sp>
        <p:nvSpPr>
          <p:cNvPr id="14339" name="Slide Number Placeholder 3"/>
          <p:cNvSpPr txBox="1">
            <a:spLocks noGrp="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defTabSz="966612"/>
            <a:fld id="{F9549085-32CB-45C8-B917-B1486430F5AC}" type="slidenum">
              <a:rPr lang="de-DE" sz="1300">
                <a:solidFill>
                  <a:srgbClr val="000000"/>
                </a:solidFill>
                <a:latin typeface="Calibri" pitchFamily="34" charset="0"/>
              </a:rPr>
              <a:pPr algn="r" defTabSz="966612"/>
              <a:t>23</a:t>
            </a:fld>
            <a:endParaRPr lang="de-DE" sz="1300">
              <a:solidFill>
                <a:srgbClr val="000000"/>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$2</a:t>
            </a:r>
            <a:r>
              <a:rPr lang="en-US" baseline="0" dirty="0" smtClean="0"/>
              <a:t> trillion market</a:t>
            </a:r>
          </a:p>
        </p:txBody>
      </p:sp>
      <p:sp>
        <p:nvSpPr>
          <p:cNvPr id="14339" name="Slide Number Placeholder 3"/>
          <p:cNvSpPr txBox="1">
            <a:spLocks noGrp="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defTabSz="966612"/>
            <a:fld id="{F9549085-32CB-45C8-B917-B1486430F5AC}" type="slidenum">
              <a:rPr lang="de-DE" sz="1300">
                <a:solidFill>
                  <a:srgbClr val="000000"/>
                </a:solidFill>
                <a:latin typeface="Calibri" pitchFamily="34" charset="0"/>
              </a:rPr>
              <a:pPr algn="r" defTabSz="966612"/>
              <a:t>24</a:t>
            </a:fld>
            <a:endParaRPr lang="de-DE" sz="1300">
              <a:solidFill>
                <a:srgbClr val="000000"/>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GoodChime is unique</a:t>
            </a:r>
            <a:endParaRPr lang="en-US" dirty="0"/>
          </a:p>
        </p:txBody>
      </p:sp>
      <p:sp>
        <p:nvSpPr>
          <p:cNvPr id="14339" name="Slide Number Placeholder 3"/>
          <p:cNvSpPr txBox="1">
            <a:spLocks noGrp="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defTabSz="966612"/>
            <a:fld id="{F9549085-32CB-45C8-B917-B1486430F5AC}" type="slidenum">
              <a:rPr lang="de-DE" sz="1300">
                <a:solidFill>
                  <a:srgbClr val="000000"/>
                </a:solidFill>
                <a:latin typeface="Calibri" pitchFamily="34" charset="0"/>
              </a:rPr>
              <a:pPr algn="r" defTabSz="966612"/>
              <a:t>25</a:t>
            </a:fld>
            <a:endParaRPr lang="de-DE" sz="130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pic>
        <p:nvPicPr>
          <p:cNvPr id="4" name="Picture 2" descr="C:\Users\WarrenVostro\Desktop\CorePPTs\goodchimeheader.bmp"/>
          <p:cNvPicPr>
            <a:picLocks noChangeAspect="1" noChangeArrowheads="1"/>
          </p:cNvPicPr>
          <p:nvPr userDrawn="1"/>
        </p:nvPicPr>
        <p:blipFill>
          <a:blip r:embed="rId2"/>
          <a:srcRect l="14893" t="33891"/>
          <a:stretch>
            <a:fillRect/>
          </a:stretch>
        </p:blipFill>
        <p:spPr bwMode="auto">
          <a:xfrm>
            <a:off x="0" y="0"/>
            <a:ext cx="9144000" cy="3886200"/>
          </a:xfrm>
          <a:prstGeom prst="rect">
            <a:avLst/>
          </a:prstGeom>
          <a:noFill/>
          <a:ln w="9525">
            <a:noFill/>
            <a:miter lim="800000"/>
            <a:headEnd/>
            <a:tailEnd/>
          </a:ln>
        </p:spPr>
      </p:pic>
      <p:sp>
        <p:nvSpPr>
          <p:cNvPr id="2" name="Titel 1"/>
          <p:cNvSpPr>
            <a:spLocks noGrp="1"/>
          </p:cNvSpPr>
          <p:nvPr>
            <p:ph type="ctrTitle"/>
          </p:nvPr>
        </p:nvSpPr>
        <p:spPr>
          <a:xfrm>
            <a:off x="335560" y="1998133"/>
            <a:ext cx="6217640" cy="1416050"/>
          </a:xfrm>
        </p:spPr>
        <p:txBody>
          <a:bodyPr>
            <a:noAutofit/>
          </a:bodyPr>
          <a:lstStyle>
            <a:lvl1pPr>
              <a:defRPr sz="4800">
                <a:solidFill>
                  <a:schemeClr val="bg1"/>
                </a:solidFill>
              </a:defRPr>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27171" y="4037202"/>
            <a:ext cx="6226029" cy="1271398"/>
          </a:xfrm>
        </p:spPr>
        <p:txBody>
          <a:bodyPr>
            <a:noAutofit/>
          </a:bodyPr>
          <a:lstStyle>
            <a:lvl1pPr marL="0" indent="0" algn="l">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5" name="Datumsplatzhalt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250A344F-CB6F-412E-8CE4-3E9332AF9CFE}" type="datetime2">
              <a:rPr lang="en-US"/>
              <a:pPr>
                <a:defRPr/>
              </a:pPr>
              <a:t>Tuesday, October 16, 2012</a:t>
            </a:fld>
            <a:endParaRPr lang="de-DE" dirty="0"/>
          </a:p>
        </p:txBody>
      </p:sp>
      <p:sp>
        <p:nvSpPr>
          <p:cNvPr id="6" name="Fußzeilenplatzhalt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r>
              <a:rPr lang="de-DE"/>
              <a:t>GoodChime (C) 2011</a:t>
            </a:r>
            <a:endParaRPr lang="de-DE" dirty="0"/>
          </a:p>
        </p:txBody>
      </p:sp>
      <p:sp>
        <p:nvSpPr>
          <p:cNvPr id="7" name="Foliennummernplatzhalt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7590CE47-827A-4932-BCF8-DFD94627528F}" type="slidenum">
              <a:rPr lang="de-DE"/>
              <a:pPr>
                <a:defRPr/>
              </a:pPr>
              <a:t>‹#›</a:t>
            </a:fld>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pic>
        <p:nvPicPr>
          <p:cNvPr id="4" name="Picture 2" descr="C:\Users\WarrenVostro\Desktop\CorePPTs\goodchimeheader.bmp"/>
          <p:cNvPicPr>
            <a:picLocks noChangeAspect="1" noChangeArrowheads="1"/>
          </p:cNvPicPr>
          <p:nvPr userDrawn="1"/>
        </p:nvPicPr>
        <p:blipFill>
          <a:blip r:embed="rId2"/>
          <a:srcRect/>
          <a:stretch>
            <a:fillRect/>
          </a:stretch>
        </p:blipFill>
        <p:spPr bwMode="auto">
          <a:xfrm>
            <a:off x="-31750" y="0"/>
            <a:ext cx="9207500" cy="1055688"/>
          </a:xfrm>
          <a:prstGeom prst="rect">
            <a:avLst/>
          </a:prstGeom>
          <a:noFill/>
          <a:ln w="9525">
            <a:noFill/>
            <a:miter lim="800000"/>
            <a:headEnd/>
            <a:tailEnd/>
          </a:ln>
        </p:spPr>
      </p:pic>
      <p:sp>
        <p:nvSpPr>
          <p:cNvPr id="2" name="Titel 1"/>
          <p:cNvSpPr>
            <a:spLocks noGrp="1"/>
          </p:cNvSpPr>
          <p:nvPr>
            <p:ph type="title"/>
          </p:nvPr>
        </p:nvSpPr>
        <p:spPr>
          <a:xfrm>
            <a:off x="323850" y="156651"/>
            <a:ext cx="8497092" cy="616455"/>
          </a:xfrm>
        </p:spPr>
        <p:txBody>
          <a:bodyPr>
            <a:noAutofit/>
          </a:bodyPr>
          <a:lstStyle>
            <a:lvl1pPr algn="r">
              <a:lnSpc>
                <a:spcPct val="100000"/>
              </a:lnSpc>
              <a:defRPr>
                <a:solidFill>
                  <a:schemeClr val="bg1">
                    <a:lumMod val="95000"/>
                  </a:schemeClr>
                </a:solidFill>
              </a:defRPr>
            </a:lvl1pPr>
          </a:lstStyle>
          <a:p>
            <a:r>
              <a:rPr lang="en-US" dirty="0" smtClean="0"/>
              <a:t>Click to edit Master title style</a:t>
            </a:r>
            <a:endParaRPr lang="de-DE" dirty="0"/>
          </a:p>
        </p:txBody>
      </p:sp>
      <p:sp>
        <p:nvSpPr>
          <p:cNvPr id="9" name="Textplatzhalter 7"/>
          <p:cNvSpPr>
            <a:spLocks noGrp="1"/>
          </p:cNvSpPr>
          <p:nvPr>
            <p:ph type="body" sz="quarter" idx="13"/>
          </p:nvPr>
        </p:nvSpPr>
        <p:spPr>
          <a:xfrm>
            <a:off x="323850" y="650274"/>
            <a:ext cx="8496300" cy="336244"/>
          </a:xfrm>
        </p:spPr>
        <p:txBody>
          <a:bodyPr>
            <a:noAutofit/>
          </a:bodyPr>
          <a:lstStyle>
            <a:lvl1pPr marL="0" indent="0" algn="r">
              <a:buNone/>
              <a:defRPr sz="2000">
                <a:solidFill>
                  <a:schemeClr val="bg1">
                    <a:lumMod val="85000"/>
                  </a:schemeClr>
                </a:solidFill>
              </a:defRPr>
            </a:lvl1pPr>
          </a:lstStyle>
          <a:p>
            <a:pPr lvl="0"/>
            <a:r>
              <a:rPr lang="en-US" dirty="0" smtClean="0"/>
              <a:t>Click to edit Master text styles</a:t>
            </a:r>
          </a:p>
        </p:txBody>
      </p:sp>
      <p:sp>
        <p:nvSpPr>
          <p:cNvPr id="5" name="Datumsplatzhalter 2"/>
          <p:cNvSpPr>
            <a:spLocks noGrp="1"/>
          </p:cNvSpPr>
          <p:nvPr>
            <p:ph type="dt" sz="half" idx="14"/>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1C1D75B4-E6AB-4354-BC4C-48FC61DACA8C}" type="datetime2">
              <a:rPr lang="en-US"/>
              <a:pPr>
                <a:defRPr/>
              </a:pPr>
              <a:t>Tuesday, October 16, 2012</a:t>
            </a:fld>
            <a:endParaRPr lang="de-DE" dirty="0"/>
          </a:p>
        </p:txBody>
      </p:sp>
      <p:sp>
        <p:nvSpPr>
          <p:cNvPr id="6" name="Fußzeilenplatzhalter 3"/>
          <p:cNvSpPr>
            <a:spLocks noGrp="1"/>
          </p:cNvSpPr>
          <p:nvPr>
            <p:ph type="ftr" sz="quarter" idx="15"/>
          </p:nvPr>
        </p:nvSpPr>
        <p:spPr/>
        <p:txBody>
          <a:bodyPr rtlCol="0"/>
          <a:lstStyle>
            <a:lvl1pPr fontAlgn="auto">
              <a:spcBef>
                <a:spcPts val="0"/>
              </a:spcBef>
              <a:spcAft>
                <a:spcPts val="0"/>
              </a:spcAft>
              <a:defRPr>
                <a:solidFill>
                  <a:prstClr val="black">
                    <a:tint val="75000"/>
                  </a:prstClr>
                </a:solidFill>
                <a:latin typeface="+mn-lt"/>
              </a:defRPr>
            </a:lvl1pPr>
          </a:lstStyle>
          <a:p>
            <a:pPr>
              <a:defRPr/>
            </a:pPr>
            <a:r>
              <a:rPr lang="de-DE"/>
              <a:t>GoodChime (C) 2011</a:t>
            </a:r>
            <a:endParaRPr lang="de-DE" dirty="0"/>
          </a:p>
        </p:txBody>
      </p:sp>
      <p:sp>
        <p:nvSpPr>
          <p:cNvPr id="7" name="Foliennummernplatzhalter 4"/>
          <p:cNvSpPr>
            <a:spLocks noGrp="1"/>
          </p:cNvSpPr>
          <p:nvPr>
            <p:ph type="sldNum" sz="quarter" idx="16"/>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44481100-4962-45FB-8986-C73DE86F260F}" type="slidenum">
              <a:rPr lang="de-DE"/>
              <a:pPr>
                <a:defRPr/>
              </a:pPr>
              <a:t>‹#›</a:t>
            </a:fld>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pic>
        <p:nvPicPr>
          <p:cNvPr id="4" name="Picture 2" descr="C:\Users\WarrenVostro\Desktop\CorePPTs\goodchimeheader.bmp"/>
          <p:cNvPicPr>
            <a:picLocks noChangeAspect="1" noChangeArrowheads="1"/>
          </p:cNvPicPr>
          <p:nvPr userDrawn="1"/>
        </p:nvPicPr>
        <p:blipFill>
          <a:blip r:embed="rId2"/>
          <a:srcRect/>
          <a:stretch>
            <a:fillRect/>
          </a:stretch>
        </p:blipFill>
        <p:spPr bwMode="auto">
          <a:xfrm>
            <a:off x="-31750" y="0"/>
            <a:ext cx="9207500" cy="1055688"/>
          </a:xfrm>
          <a:prstGeom prst="rect">
            <a:avLst/>
          </a:prstGeom>
          <a:noFill/>
          <a:ln w="9525">
            <a:noFill/>
            <a:miter lim="800000"/>
            <a:headEnd/>
            <a:tailEnd/>
          </a:ln>
        </p:spPr>
      </p:pic>
      <p:sp>
        <p:nvSpPr>
          <p:cNvPr id="2" name="Titel 1"/>
          <p:cNvSpPr>
            <a:spLocks noGrp="1"/>
          </p:cNvSpPr>
          <p:nvPr>
            <p:ph type="title"/>
          </p:nvPr>
        </p:nvSpPr>
        <p:spPr>
          <a:xfrm>
            <a:off x="323850" y="156651"/>
            <a:ext cx="8497092" cy="616455"/>
          </a:xfrm>
        </p:spPr>
        <p:txBody>
          <a:bodyPr>
            <a:noAutofit/>
          </a:bodyPr>
          <a:lstStyle>
            <a:lvl1pPr algn="r">
              <a:lnSpc>
                <a:spcPct val="100000"/>
              </a:lnSpc>
              <a:defRPr>
                <a:solidFill>
                  <a:schemeClr val="bg1">
                    <a:lumMod val="95000"/>
                  </a:schemeClr>
                </a:solidFill>
              </a:defRPr>
            </a:lvl1pPr>
          </a:lstStyle>
          <a:p>
            <a:r>
              <a:rPr lang="en-US" dirty="0" smtClean="0"/>
              <a:t>Click to edit Master title style</a:t>
            </a:r>
            <a:endParaRPr lang="de-DE" dirty="0"/>
          </a:p>
        </p:txBody>
      </p:sp>
      <p:sp>
        <p:nvSpPr>
          <p:cNvPr id="9" name="Textplatzhalter 7"/>
          <p:cNvSpPr>
            <a:spLocks noGrp="1"/>
          </p:cNvSpPr>
          <p:nvPr>
            <p:ph type="body" sz="quarter" idx="13"/>
          </p:nvPr>
        </p:nvSpPr>
        <p:spPr>
          <a:xfrm>
            <a:off x="323850" y="650274"/>
            <a:ext cx="8496300" cy="336244"/>
          </a:xfrm>
        </p:spPr>
        <p:txBody>
          <a:bodyPr>
            <a:noAutofit/>
          </a:bodyPr>
          <a:lstStyle>
            <a:lvl1pPr marL="0" indent="0" algn="r">
              <a:buNone/>
              <a:defRPr sz="2000">
                <a:solidFill>
                  <a:schemeClr val="bg1">
                    <a:lumMod val="85000"/>
                  </a:schemeClr>
                </a:solidFill>
              </a:defRPr>
            </a:lvl1pPr>
          </a:lstStyle>
          <a:p>
            <a:pPr lvl="0"/>
            <a:r>
              <a:rPr lang="en-US" dirty="0" smtClean="0"/>
              <a:t>Click to edit Master text styles</a:t>
            </a:r>
          </a:p>
        </p:txBody>
      </p:sp>
      <p:sp>
        <p:nvSpPr>
          <p:cNvPr id="5" name="Datumsplatzhalter 2"/>
          <p:cNvSpPr>
            <a:spLocks noGrp="1"/>
          </p:cNvSpPr>
          <p:nvPr>
            <p:ph type="dt" sz="half" idx="14"/>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6B6D2EE1-59C1-4512-927A-1E8679BD3604}" type="datetime2">
              <a:rPr lang="en-US"/>
              <a:pPr>
                <a:defRPr/>
              </a:pPr>
              <a:t>Tuesday, October 16, 2012</a:t>
            </a:fld>
            <a:endParaRPr lang="de-DE" dirty="0"/>
          </a:p>
        </p:txBody>
      </p:sp>
      <p:sp>
        <p:nvSpPr>
          <p:cNvPr id="6" name="Fußzeilenplatzhalter 3"/>
          <p:cNvSpPr>
            <a:spLocks noGrp="1"/>
          </p:cNvSpPr>
          <p:nvPr>
            <p:ph type="ftr" sz="quarter" idx="15"/>
          </p:nvPr>
        </p:nvSpPr>
        <p:spPr/>
        <p:txBody>
          <a:bodyPr rtlCol="0"/>
          <a:lstStyle>
            <a:lvl1pPr fontAlgn="auto">
              <a:spcBef>
                <a:spcPts val="0"/>
              </a:spcBef>
              <a:spcAft>
                <a:spcPts val="0"/>
              </a:spcAft>
              <a:defRPr>
                <a:solidFill>
                  <a:prstClr val="black">
                    <a:tint val="75000"/>
                  </a:prstClr>
                </a:solidFill>
                <a:latin typeface="+mn-lt"/>
              </a:defRPr>
            </a:lvl1pPr>
          </a:lstStyle>
          <a:p>
            <a:pPr>
              <a:defRPr/>
            </a:pPr>
            <a:r>
              <a:rPr lang="de-DE"/>
              <a:t>GoodChime (C) 2011</a:t>
            </a:r>
            <a:endParaRPr lang="de-DE" dirty="0"/>
          </a:p>
        </p:txBody>
      </p:sp>
      <p:sp>
        <p:nvSpPr>
          <p:cNvPr id="7" name="Foliennummernplatzhalter 4"/>
          <p:cNvSpPr>
            <a:spLocks noGrp="1"/>
          </p:cNvSpPr>
          <p:nvPr>
            <p:ph type="sldNum" sz="quarter" idx="16"/>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188CC7C0-5FFB-4539-BCC7-82B5CFB83F5F}" type="slidenum">
              <a:rPr lang="de-DE"/>
              <a:pPr>
                <a:defRPr/>
              </a:pPr>
              <a:t>‹#›</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platzhalter 2"/>
          <p:cNvSpPr>
            <a:spLocks noGrp="1"/>
          </p:cNvSpPr>
          <p:nvPr>
            <p:ph type="body" idx="1"/>
          </p:nvPr>
        </p:nvSpPr>
        <p:spPr bwMode="auto">
          <a:xfrm>
            <a:off x="323850" y="1554163"/>
            <a:ext cx="8496300" cy="42481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p:txBody>
      </p:sp>
      <p:sp>
        <p:nvSpPr>
          <p:cNvPr id="1027" name="Titelplatzhalter 1"/>
          <p:cNvSpPr>
            <a:spLocks noGrp="1"/>
          </p:cNvSpPr>
          <p:nvPr>
            <p:ph type="title"/>
          </p:nvPr>
        </p:nvSpPr>
        <p:spPr bwMode="auto">
          <a:xfrm>
            <a:off x="323850" y="0"/>
            <a:ext cx="8496300" cy="109061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e-DE" smtClean="0"/>
              <a:t>Titelmasterformat durch Klicken bearbeiten</a:t>
            </a:r>
          </a:p>
        </p:txBody>
      </p:sp>
      <p:sp>
        <p:nvSpPr>
          <p:cNvPr id="4" name="Datumsplatzhalter 3"/>
          <p:cNvSpPr>
            <a:spLocks noGrp="1"/>
          </p:cNvSpPr>
          <p:nvPr>
            <p:ph type="dt" sz="half" idx="2"/>
          </p:nvPr>
        </p:nvSpPr>
        <p:spPr>
          <a:xfrm>
            <a:off x="32385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674A199A-EE8F-4D3F-8901-0DACA24FDCE3}" type="datetime2">
              <a:rPr lang="en-US"/>
              <a:pPr>
                <a:defRPr/>
              </a:pPr>
              <a:t>Tuesday, October 16, 2012</a:t>
            </a:fld>
            <a:endParaRPr lang="de-DE"/>
          </a:p>
        </p:txBody>
      </p:sp>
      <p:sp>
        <p:nvSpPr>
          <p:cNvPr id="5" name="Fußzeilenplatzhalter 4"/>
          <p:cNvSpPr>
            <a:spLocks noGrp="1"/>
          </p:cNvSpPr>
          <p:nvPr>
            <p:ph type="ftr" sz="quarter" idx="3"/>
          </p:nvPr>
        </p:nvSpPr>
        <p:spPr>
          <a:xfrm>
            <a:off x="2457450" y="6356350"/>
            <a:ext cx="42291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r>
              <a:rPr lang="de-DE"/>
              <a:t>GoodChime (C) 2011</a:t>
            </a:r>
          </a:p>
        </p:txBody>
      </p:sp>
      <p:sp>
        <p:nvSpPr>
          <p:cNvPr id="6" name="Foliennummernplatzhalter 5"/>
          <p:cNvSpPr>
            <a:spLocks noGrp="1"/>
          </p:cNvSpPr>
          <p:nvPr>
            <p:ph type="sldNum" sz="quarter" idx="4"/>
          </p:nvPr>
        </p:nvSpPr>
        <p:spPr>
          <a:xfrm>
            <a:off x="668655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D4D20DC5-686A-44CF-B4F0-CF25C6AE863A}"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3674" r:id="rId1"/>
  </p:sldLayoutIdLst>
  <p:hf hdr="0"/>
  <p:txStyles>
    <p:titleStyle>
      <a:lvl1pPr algn="l" rtl="0" eaLnBrk="0" fontAlgn="base" hangingPunct="0">
        <a:spcBef>
          <a:spcPct val="0"/>
        </a:spcBef>
        <a:spcAft>
          <a:spcPct val="0"/>
        </a:spcAft>
        <a:defRPr sz="3000" b="1" kern="1200">
          <a:solidFill>
            <a:schemeClr val="tx1"/>
          </a:solidFill>
          <a:latin typeface="+mj-lt"/>
          <a:ea typeface="+mj-ea"/>
          <a:cs typeface="+mj-cs"/>
        </a:defRPr>
      </a:lvl1pPr>
      <a:lvl2pPr algn="l" rtl="0" eaLnBrk="0" fontAlgn="base" hangingPunct="0">
        <a:spcBef>
          <a:spcPct val="0"/>
        </a:spcBef>
        <a:spcAft>
          <a:spcPct val="0"/>
        </a:spcAft>
        <a:defRPr sz="3000" b="1">
          <a:solidFill>
            <a:schemeClr val="tx1"/>
          </a:solidFill>
          <a:latin typeface="Calibri" pitchFamily="34" charset="0"/>
        </a:defRPr>
      </a:lvl2pPr>
      <a:lvl3pPr algn="l" rtl="0" eaLnBrk="0" fontAlgn="base" hangingPunct="0">
        <a:spcBef>
          <a:spcPct val="0"/>
        </a:spcBef>
        <a:spcAft>
          <a:spcPct val="0"/>
        </a:spcAft>
        <a:defRPr sz="3000" b="1">
          <a:solidFill>
            <a:schemeClr val="tx1"/>
          </a:solidFill>
          <a:latin typeface="Calibri" pitchFamily="34" charset="0"/>
        </a:defRPr>
      </a:lvl3pPr>
      <a:lvl4pPr algn="l" rtl="0" eaLnBrk="0" fontAlgn="base" hangingPunct="0">
        <a:spcBef>
          <a:spcPct val="0"/>
        </a:spcBef>
        <a:spcAft>
          <a:spcPct val="0"/>
        </a:spcAft>
        <a:defRPr sz="3000" b="1">
          <a:solidFill>
            <a:schemeClr val="tx1"/>
          </a:solidFill>
          <a:latin typeface="Calibri" pitchFamily="34" charset="0"/>
        </a:defRPr>
      </a:lvl4pPr>
      <a:lvl5pPr algn="l" rtl="0" eaLnBrk="0" fontAlgn="base" hangingPunct="0">
        <a:spcBef>
          <a:spcPct val="0"/>
        </a:spcBef>
        <a:spcAft>
          <a:spcPct val="0"/>
        </a:spcAft>
        <a:defRPr sz="3000" b="1">
          <a:solidFill>
            <a:schemeClr val="tx1"/>
          </a:solidFill>
          <a:latin typeface="Calibri" pitchFamily="34" charset="0"/>
        </a:defRPr>
      </a:lvl5pPr>
      <a:lvl6pPr marL="457200" algn="l" rtl="0" fontAlgn="base">
        <a:spcBef>
          <a:spcPct val="0"/>
        </a:spcBef>
        <a:spcAft>
          <a:spcPct val="0"/>
        </a:spcAft>
        <a:defRPr sz="3000" b="1">
          <a:solidFill>
            <a:schemeClr val="tx1"/>
          </a:solidFill>
          <a:latin typeface="Calibri" pitchFamily="34" charset="0"/>
        </a:defRPr>
      </a:lvl6pPr>
      <a:lvl7pPr marL="914400" algn="l" rtl="0" fontAlgn="base">
        <a:spcBef>
          <a:spcPct val="0"/>
        </a:spcBef>
        <a:spcAft>
          <a:spcPct val="0"/>
        </a:spcAft>
        <a:defRPr sz="3000" b="1">
          <a:solidFill>
            <a:schemeClr val="tx1"/>
          </a:solidFill>
          <a:latin typeface="Calibri" pitchFamily="34" charset="0"/>
        </a:defRPr>
      </a:lvl7pPr>
      <a:lvl8pPr marL="1371600" algn="l" rtl="0" fontAlgn="base">
        <a:spcBef>
          <a:spcPct val="0"/>
        </a:spcBef>
        <a:spcAft>
          <a:spcPct val="0"/>
        </a:spcAft>
        <a:defRPr sz="3000" b="1">
          <a:solidFill>
            <a:schemeClr val="tx1"/>
          </a:solidFill>
          <a:latin typeface="Calibri" pitchFamily="34" charset="0"/>
        </a:defRPr>
      </a:lvl8pPr>
      <a:lvl9pPr marL="1828800" algn="l" rtl="0" fontAlgn="base">
        <a:spcBef>
          <a:spcPct val="0"/>
        </a:spcBef>
        <a:spcAft>
          <a:spcPct val="0"/>
        </a:spcAft>
        <a:defRPr sz="3000" b="1">
          <a:solidFill>
            <a:schemeClr val="tx1"/>
          </a:solidFill>
          <a:latin typeface="Calibri" pitchFamily="34" charset="0"/>
        </a:defRPr>
      </a:lvl9pPr>
    </p:titleStyle>
    <p:bodyStyle>
      <a:lvl1pPr marL="176213" indent="-176213" algn="l" rtl="0" eaLnBrk="0" fontAlgn="base" hangingPunct="0">
        <a:spcBef>
          <a:spcPct val="20000"/>
        </a:spcBef>
        <a:spcAft>
          <a:spcPct val="0"/>
        </a:spcAft>
        <a:buFont typeface="Wingdings" pitchFamily="2" charset="2"/>
        <a:buChar char="§"/>
        <a:defRPr kern="1200">
          <a:solidFill>
            <a:schemeClr val="tx1"/>
          </a:solidFill>
          <a:latin typeface="+mn-lt"/>
          <a:ea typeface="+mn-ea"/>
          <a:cs typeface="+mn-cs"/>
        </a:defRPr>
      </a:lvl1pPr>
      <a:lvl2pPr marL="360363" indent="-184150" algn="l" rtl="0" eaLnBrk="0" fontAlgn="base" hangingPunct="0">
        <a:spcBef>
          <a:spcPct val="20000"/>
        </a:spcBef>
        <a:spcAft>
          <a:spcPct val="0"/>
        </a:spcAft>
        <a:buFont typeface="Symbol" pitchFamily="18" charset="2"/>
        <a:buChar char="-"/>
        <a:defRPr kern="1200">
          <a:solidFill>
            <a:schemeClr val="tx1"/>
          </a:solidFill>
          <a:latin typeface="+mn-lt"/>
          <a:ea typeface="+mn-ea"/>
          <a:cs typeface="+mn-cs"/>
        </a:defRPr>
      </a:lvl2pPr>
      <a:lvl3pPr marL="536575" indent="-176213" algn="l" rtl="0" eaLnBrk="0" fontAlgn="base" hangingPunct="0">
        <a:spcBef>
          <a:spcPct val="20000"/>
        </a:spcBef>
        <a:spcAft>
          <a:spcPct val="0"/>
        </a:spcAft>
        <a:buFont typeface="Wingdings" pitchFamily="2" charset="2"/>
        <a:buChar char="§"/>
        <a:defRPr kern="1200">
          <a:solidFill>
            <a:schemeClr val="tx1"/>
          </a:solidFill>
          <a:latin typeface="+mn-lt"/>
          <a:ea typeface="+mn-ea"/>
          <a:cs typeface="+mn-cs"/>
        </a:defRPr>
      </a:lvl3pPr>
      <a:lvl4pPr marL="720725" indent="-184150" algn="l" rtl="0" eaLnBrk="0" fontAlgn="base" hangingPunct="0">
        <a:spcBef>
          <a:spcPct val="20000"/>
        </a:spcBef>
        <a:spcAft>
          <a:spcPct val="0"/>
        </a:spcAft>
        <a:buFont typeface="Symbol" pitchFamily="18" charset="2"/>
        <a:buChar char="-"/>
        <a:defRPr kern="1200">
          <a:solidFill>
            <a:schemeClr val="tx1"/>
          </a:solidFill>
          <a:latin typeface="+mn-lt"/>
          <a:ea typeface="+mn-ea"/>
          <a:cs typeface="+mn-cs"/>
        </a:defRPr>
      </a:lvl4pPr>
      <a:lvl5pPr marL="896938" indent="-176213" algn="l" rtl="0" eaLnBrk="0" fontAlgn="base" hangingPunct="0">
        <a:spcBef>
          <a:spcPct val="20000"/>
        </a:spcBef>
        <a:spcAft>
          <a:spcPct val="0"/>
        </a:spcAft>
        <a:buFont typeface="Wingdings"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extplatzhalter 2"/>
          <p:cNvSpPr>
            <a:spLocks noGrp="1"/>
          </p:cNvSpPr>
          <p:nvPr>
            <p:ph type="body" idx="1"/>
          </p:nvPr>
        </p:nvSpPr>
        <p:spPr bwMode="auto">
          <a:xfrm>
            <a:off x="323850" y="1554163"/>
            <a:ext cx="8496300" cy="42481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p:txBody>
      </p:sp>
      <p:sp>
        <p:nvSpPr>
          <p:cNvPr id="5123" name="Titelplatzhalter 1"/>
          <p:cNvSpPr>
            <a:spLocks noGrp="1"/>
          </p:cNvSpPr>
          <p:nvPr>
            <p:ph type="title"/>
          </p:nvPr>
        </p:nvSpPr>
        <p:spPr bwMode="auto">
          <a:xfrm>
            <a:off x="323850" y="0"/>
            <a:ext cx="8496300" cy="109061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e-DE" smtClean="0"/>
              <a:t>Titelmasterformat durch Klicken bearbeiten</a:t>
            </a:r>
          </a:p>
        </p:txBody>
      </p:sp>
      <p:sp>
        <p:nvSpPr>
          <p:cNvPr id="4" name="Datumsplatzhalter 3"/>
          <p:cNvSpPr>
            <a:spLocks noGrp="1"/>
          </p:cNvSpPr>
          <p:nvPr>
            <p:ph type="dt" sz="half" idx="2"/>
          </p:nvPr>
        </p:nvSpPr>
        <p:spPr>
          <a:xfrm>
            <a:off x="32385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EF872B20-DBCB-440A-B147-27670EB84C74}" type="datetime2">
              <a:rPr lang="en-US"/>
              <a:pPr>
                <a:defRPr/>
              </a:pPr>
              <a:t>Tuesday, October 16, 2012</a:t>
            </a:fld>
            <a:endParaRPr lang="de-DE"/>
          </a:p>
        </p:txBody>
      </p:sp>
      <p:sp>
        <p:nvSpPr>
          <p:cNvPr id="5" name="Fußzeilenplatzhalter 4"/>
          <p:cNvSpPr>
            <a:spLocks noGrp="1"/>
          </p:cNvSpPr>
          <p:nvPr>
            <p:ph type="ftr" sz="quarter" idx="3"/>
          </p:nvPr>
        </p:nvSpPr>
        <p:spPr>
          <a:xfrm>
            <a:off x="2457450" y="6356350"/>
            <a:ext cx="42291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r>
              <a:rPr lang="de-DE"/>
              <a:t>GoodChime (C) 2011</a:t>
            </a:r>
          </a:p>
        </p:txBody>
      </p:sp>
      <p:sp>
        <p:nvSpPr>
          <p:cNvPr id="6" name="Foliennummernplatzhalter 5"/>
          <p:cNvSpPr>
            <a:spLocks noGrp="1"/>
          </p:cNvSpPr>
          <p:nvPr>
            <p:ph type="sldNum" sz="quarter" idx="4"/>
          </p:nvPr>
        </p:nvSpPr>
        <p:spPr>
          <a:xfrm>
            <a:off x="668655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D56FB2B3-99FC-49F9-96D0-64D7F2376D6C}"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3676" r:id="rId1"/>
  </p:sldLayoutIdLst>
  <p:hf hdr="0"/>
  <p:txStyles>
    <p:titleStyle>
      <a:lvl1pPr algn="l" rtl="0" eaLnBrk="0" fontAlgn="base" hangingPunct="0">
        <a:spcBef>
          <a:spcPct val="0"/>
        </a:spcBef>
        <a:spcAft>
          <a:spcPct val="0"/>
        </a:spcAft>
        <a:defRPr sz="3000" b="1" kern="1200">
          <a:solidFill>
            <a:schemeClr val="tx1"/>
          </a:solidFill>
          <a:latin typeface="+mj-lt"/>
          <a:ea typeface="+mj-ea"/>
          <a:cs typeface="+mj-cs"/>
        </a:defRPr>
      </a:lvl1pPr>
      <a:lvl2pPr algn="l" rtl="0" eaLnBrk="0" fontAlgn="base" hangingPunct="0">
        <a:spcBef>
          <a:spcPct val="0"/>
        </a:spcBef>
        <a:spcAft>
          <a:spcPct val="0"/>
        </a:spcAft>
        <a:defRPr sz="3000" b="1">
          <a:solidFill>
            <a:schemeClr val="tx1"/>
          </a:solidFill>
          <a:latin typeface="Calibri" pitchFamily="34" charset="0"/>
        </a:defRPr>
      </a:lvl2pPr>
      <a:lvl3pPr algn="l" rtl="0" eaLnBrk="0" fontAlgn="base" hangingPunct="0">
        <a:spcBef>
          <a:spcPct val="0"/>
        </a:spcBef>
        <a:spcAft>
          <a:spcPct val="0"/>
        </a:spcAft>
        <a:defRPr sz="3000" b="1">
          <a:solidFill>
            <a:schemeClr val="tx1"/>
          </a:solidFill>
          <a:latin typeface="Calibri" pitchFamily="34" charset="0"/>
        </a:defRPr>
      </a:lvl3pPr>
      <a:lvl4pPr algn="l" rtl="0" eaLnBrk="0" fontAlgn="base" hangingPunct="0">
        <a:spcBef>
          <a:spcPct val="0"/>
        </a:spcBef>
        <a:spcAft>
          <a:spcPct val="0"/>
        </a:spcAft>
        <a:defRPr sz="3000" b="1">
          <a:solidFill>
            <a:schemeClr val="tx1"/>
          </a:solidFill>
          <a:latin typeface="Calibri" pitchFamily="34" charset="0"/>
        </a:defRPr>
      </a:lvl4pPr>
      <a:lvl5pPr algn="l" rtl="0" eaLnBrk="0" fontAlgn="base" hangingPunct="0">
        <a:spcBef>
          <a:spcPct val="0"/>
        </a:spcBef>
        <a:spcAft>
          <a:spcPct val="0"/>
        </a:spcAft>
        <a:defRPr sz="3000" b="1">
          <a:solidFill>
            <a:schemeClr val="tx1"/>
          </a:solidFill>
          <a:latin typeface="Calibri" pitchFamily="34" charset="0"/>
        </a:defRPr>
      </a:lvl5pPr>
      <a:lvl6pPr marL="457200" algn="l" rtl="0" fontAlgn="base">
        <a:spcBef>
          <a:spcPct val="0"/>
        </a:spcBef>
        <a:spcAft>
          <a:spcPct val="0"/>
        </a:spcAft>
        <a:defRPr sz="3000" b="1">
          <a:solidFill>
            <a:schemeClr val="tx1"/>
          </a:solidFill>
          <a:latin typeface="Calibri" pitchFamily="34" charset="0"/>
        </a:defRPr>
      </a:lvl6pPr>
      <a:lvl7pPr marL="914400" algn="l" rtl="0" fontAlgn="base">
        <a:spcBef>
          <a:spcPct val="0"/>
        </a:spcBef>
        <a:spcAft>
          <a:spcPct val="0"/>
        </a:spcAft>
        <a:defRPr sz="3000" b="1">
          <a:solidFill>
            <a:schemeClr val="tx1"/>
          </a:solidFill>
          <a:latin typeface="Calibri" pitchFamily="34" charset="0"/>
        </a:defRPr>
      </a:lvl7pPr>
      <a:lvl8pPr marL="1371600" algn="l" rtl="0" fontAlgn="base">
        <a:spcBef>
          <a:spcPct val="0"/>
        </a:spcBef>
        <a:spcAft>
          <a:spcPct val="0"/>
        </a:spcAft>
        <a:defRPr sz="3000" b="1">
          <a:solidFill>
            <a:schemeClr val="tx1"/>
          </a:solidFill>
          <a:latin typeface="Calibri" pitchFamily="34" charset="0"/>
        </a:defRPr>
      </a:lvl8pPr>
      <a:lvl9pPr marL="1828800" algn="l" rtl="0" fontAlgn="base">
        <a:spcBef>
          <a:spcPct val="0"/>
        </a:spcBef>
        <a:spcAft>
          <a:spcPct val="0"/>
        </a:spcAft>
        <a:defRPr sz="3000" b="1">
          <a:solidFill>
            <a:schemeClr val="tx1"/>
          </a:solidFill>
          <a:latin typeface="Calibri" pitchFamily="34" charset="0"/>
        </a:defRPr>
      </a:lvl9pPr>
    </p:titleStyle>
    <p:bodyStyle>
      <a:lvl1pPr marL="176213" indent="-176213" algn="l" rtl="0" eaLnBrk="0" fontAlgn="base" hangingPunct="0">
        <a:spcBef>
          <a:spcPct val="20000"/>
        </a:spcBef>
        <a:spcAft>
          <a:spcPct val="0"/>
        </a:spcAft>
        <a:buFont typeface="Wingdings" pitchFamily="2" charset="2"/>
        <a:buChar char="§"/>
        <a:defRPr kern="1200">
          <a:solidFill>
            <a:schemeClr val="tx1"/>
          </a:solidFill>
          <a:latin typeface="+mn-lt"/>
          <a:ea typeface="+mn-ea"/>
          <a:cs typeface="+mn-cs"/>
        </a:defRPr>
      </a:lvl1pPr>
      <a:lvl2pPr marL="360363" indent="-184150" algn="l" rtl="0" eaLnBrk="0" fontAlgn="base" hangingPunct="0">
        <a:spcBef>
          <a:spcPct val="20000"/>
        </a:spcBef>
        <a:spcAft>
          <a:spcPct val="0"/>
        </a:spcAft>
        <a:buFont typeface="Symbol" pitchFamily="18" charset="2"/>
        <a:buChar char="-"/>
        <a:defRPr kern="1200">
          <a:solidFill>
            <a:schemeClr val="tx1"/>
          </a:solidFill>
          <a:latin typeface="+mn-lt"/>
          <a:ea typeface="+mn-ea"/>
          <a:cs typeface="+mn-cs"/>
        </a:defRPr>
      </a:lvl2pPr>
      <a:lvl3pPr marL="536575" indent="-176213" algn="l" rtl="0" eaLnBrk="0" fontAlgn="base" hangingPunct="0">
        <a:spcBef>
          <a:spcPct val="20000"/>
        </a:spcBef>
        <a:spcAft>
          <a:spcPct val="0"/>
        </a:spcAft>
        <a:buFont typeface="Wingdings" pitchFamily="2" charset="2"/>
        <a:buChar char="§"/>
        <a:defRPr kern="1200">
          <a:solidFill>
            <a:schemeClr val="tx1"/>
          </a:solidFill>
          <a:latin typeface="+mn-lt"/>
          <a:ea typeface="+mn-ea"/>
          <a:cs typeface="+mn-cs"/>
        </a:defRPr>
      </a:lvl3pPr>
      <a:lvl4pPr marL="720725" indent="-184150" algn="l" rtl="0" eaLnBrk="0" fontAlgn="base" hangingPunct="0">
        <a:spcBef>
          <a:spcPct val="20000"/>
        </a:spcBef>
        <a:spcAft>
          <a:spcPct val="0"/>
        </a:spcAft>
        <a:buFont typeface="Symbol" pitchFamily="18" charset="2"/>
        <a:buChar char="-"/>
        <a:defRPr kern="1200">
          <a:solidFill>
            <a:schemeClr val="tx1"/>
          </a:solidFill>
          <a:latin typeface="+mn-lt"/>
          <a:ea typeface="+mn-ea"/>
          <a:cs typeface="+mn-cs"/>
        </a:defRPr>
      </a:lvl4pPr>
      <a:lvl5pPr marL="896938" indent="-176213" algn="l" rtl="0" eaLnBrk="0" fontAlgn="base" hangingPunct="0">
        <a:spcBef>
          <a:spcPct val="20000"/>
        </a:spcBef>
        <a:spcAft>
          <a:spcPct val="0"/>
        </a:spcAft>
        <a:buFont typeface="Wingdings"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extplatzhalter 2"/>
          <p:cNvSpPr>
            <a:spLocks noGrp="1"/>
          </p:cNvSpPr>
          <p:nvPr>
            <p:ph type="body" idx="1"/>
          </p:nvPr>
        </p:nvSpPr>
        <p:spPr bwMode="auto">
          <a:xfrm>
            <a:off x="323850" y="1554163"/>
            <a:ext cx="8496300" cy="42481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p:txBody>
      </p:sp>
      <p:sp>
        <p:nvSpPr>
          <p:cNvPr id="7171" name="Titelplatzhalter 1"/>
          <p:cNvSpPr>
            <a:spLocks noGrp="1"/>
          </p:cNvSpPr>
          <p:nvPr>
            <p:ph type="title"/>
          </p:nvPr>
        </p:nvSpPr>
        <p:spPr bwMode="auto">
          <a:xfrm>
            <a:off x="323850" y="0"/>
            <a:ext cx="8496300" cy="109061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e-DE" smtClean="0"/>
              <a:t>Titelmasterformat durch Klicken bearbeiten</a:t>
            </a:r>
          </a:p>
        </p:txBody>
      </p:sp>
      <p:sp>
        <p:nvSpPr>
          <p:cNvPr id="4" name="Datumsplatzhalter 3"/>
          <p:cNvSpPr>
            <a:spLocks noGrp="1"/>
          </p:cNvSpPr>
          <p:nvPr>
            <p:ph type="dt" sz="half" idx="2"/>
          </p:nvPr>
        </p:nvSpPr>
        <p:spPr>
          <a:xfrm>
            <a:off x="32385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4509D81E-3579-41DA-A2DE-5AD17B19B01A}" type="datetime2">
              <a:rPr lang="en-US"/>
              <a:pPr>
                <a:defRPr/>
              </a:pPr>
              <a:t>Tuesday, October 16, 2012</a:t>
            </a:fld>
            <a:endParaRPr lang="de-DE"/>
          </a:p>
        </p:txBody>
      </p:sp>
      <p:sp>
        <p:nvSpPr>
          <p:cNvPr id="5" name="Fußzeilenplatzhalter 4"/>
          <p:cNvSpPr>
            <a:spLocks noGrp="1"/>
          </p:cNvSpPr>
          <p:nvPr>
            <p:ph type="ftr" sz="quarter" idx="3"/>
          </p:nvPr>
        </p:nvSpPr>
        <p:spPr>
          <a:xfrm>
            <a:off x="2457450" y="6356350"/>
            <a:ext cx="42291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r>
              <a:rPr lang="de-DE"/>
              <a:t>GoodChime (C) 2011</a:t>
            </a:r>
          </a:p>
        </p:txBody>
      </p:sp>
      <p:sp>
        <p:nvSpPr>
          <p:cNvPr id="6" name="Foliennummernplatzhalter 5"/>
          <p:cNvSpPr>
            <a:spLocks noGrp="1"/>
          </p:cNvSpPr>
          <p:nvPr>
            <p:ph type="sldNum" sz="quarter" idx="4"/>
          </p:nvPr>
        </p:nvSpPr>
        <p:spPr>
          <a:xfrm>
            <a:off x="668655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237D2365-46F8-46FF-A5BE-A8A12C61A6A5}"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3677" r:id="rId1"/>
  </p:sldLayoutIdLst>
  <p:hf hdr="0"/>
  <p:txStyles>
    <p:titleStyle>
      <a:lvl1pPr algn="l" rtl="0" eaLnBrk="0" fontAlgn="base" hangingPunct="0">
        <a:spcBef>
          <a:spcPct val="0"/>
        </a:spcBef>
        <a:spcAft>
          <a:spcPct val="0"/>
        </a:spcAft>
        <a:defRPr sz="3000" b="1" kern="1200">
          <a:solidFill>
            <a:schemeClr val="tx1"/>
          </a:solidFill>
          <a:latin typeface="+mj-lt"/>
          <a:ea typeface="+mj-ea"/>
          <a:cs typeface="+mj-cs"/>
        </a:defRPr>
      </a:lvl1pPr>
      <a:lvl2pPr algn="l" rtl="0" eaLnBrk="0" fontAlgn="base" hangingPunct="0">
        <a:spcBef>
          <a:spcPct val="0"/>
        </a:spcBef>
        <a:spcAft>
          <a:spcPct val="0"/>
        </a:spcAft>
        <a:defRPr sz="3000" b="1">
          <a:solidFill>
            <a:schemeClr val="tx1"/>
          </a:solidFill>
          <a:latin typeface="Calibri" pitchFamily="34" charset="0"/>
        </a:defRPr>
      </a:lvl2pPr>
      <a:lvl3pPr algn="l" rtl="0" eaLnBrk="0" fontAlgn="base" hangingPunct="0">
        <a:spcBef>
          <a:spcPct val="0"/>
        </a:spcBef>
        <a:spcAft>
          <a:spcPct val="0"/>
        </a:spcAft>
        <a:defRPr sz="3000" b="1">
          <a:solidFill>
            <a:schemeClr val="tx1"/>
          </a:solidFill>
          <a:latin typeface="Calibri" pitchFamily="34" charset="0"/>
        </a:defRPr>
      </a:lvl3pPr>
      <a:lvl4pPr algn="l" rtl="0" eaLnBrk="0" fontAlgn="base" hangingPunct="0">
        <a:spcBef>
          <a:spcPct val="0"/>
        </a:spcBef>
        <a:spcAft>
          <a:spcPct val="0"/>
        </a:spcAft>
        <a:defRPr sz="3000" b="1">
          <a:solidFill>
            <a:schemeClr val="tx1"/>
          </a:solidFill>
          <a:latin typeface="Calibri" pitchFamily="34" charset="0"/>
        </a:defRPr>
      </a:lvl4pPr>
      <a:lvl5pPr algn="l" rtl="0" eaLnBrk="0" fontAlgn="base" hangingPunct="0">
        <a:spcBef>
          <a:spcPct val="0"/>
        </a:spcBef>
        <a:spcAft>
          <a:spcPct val="0"/>
        </a:spcAft>
        <a:defRPr sz="3000" b="1">
          <a:solidFill>
            <a:schemeClr val="tx1"/>
          </a:solidFill>
          <a:latin typeface="Calibri" pitchFamily="34" charset="0"/>
        </a:defRPr>
      </a:lvl5pPr>
      <a:lvl6pPr marL="457200" algn="l" rtl="0" fontAlgn="base">
        <a:spcBef>
          <a:spcPct val="0"/>
        </a:spcBef>
        <a:spcAft>
          <a:spcPct val="0"/>
        </a:spcAft>
        <a:defRPr sz="3000" b="1">
          <a:solidFill>
            <a:schemeClr val="tx1"/>
          </a:solidFill>
          <a:latin typeface="Calibri" pitchFamily="34" charset="0"/>
        </a:defRPr>
      </a:lvl6pPr>
      <a:lvl7pPr marL="914400" algn="l" rtl="0" fontAlgn="base">
        <a:spcBef>
          <a:spcPct val="0"/>
        </a:spcBef>
        <a:spcAft>
          <a:spcPct val="0"/>
        </a:spcAft>
        <a:defRPr sz="3000" b="1">
          <a:solidFill>
            <a:schemeClr val="tx1"/>
          </a:solidFill>
          <a:latin typeface="Calibri" pitchFamily="34" charset="0"/>
        </a:defRPr>
      </a:lvl7pPr>
      <a:lvl8pPr marL="1371600" algn="l" rtl="0" fontAlgn="base">
        <a:spcBef>
          <a:spcPct val="0"/>
        </a:spcBef>
        <a:spcAft>
          <a:spcPct val="0"/>
        </a:spcAft>
        <a:defRPr sz="3000" b="1">
          <a:solidFill>
            <a:schemeClr val="tx1"/>
          </a:solidFill>
          <a:latin typeface="Calibri" pitchFamily="34" charset="0"/>
        </a:defRPr>
      </a:lvl8pPr>
      <a:lvl9pPr marL="1828800" algn="l" rtl="0" fontAlgn="base">
        <a:spcBef>
          <a:spcPct val="0"/>
        </a:spcBef>
        <a:spcAft>
          <a:spcPct val="0"/>
        </a:spcAft>
        <a:defRPr sz="3000" b="1">
          <a:solidFill>
            <a:schemeClr val="tx1"/>
          </a:solidFill>
          <a:latin typeface="Calibri" pitchFamily="34" charset="0"/>
        </a:defRPr>
      </a:lvl9pPr>
    </p:titleStyle>
    <p:bodyStyle>
      <a:lvl1pPr marL="176213" indent="-176213" algn="l" rtl="0" eaLnBrk="0" fontAlgn="base" hangingPunct="0">
        <a:spcBef>
          <a:spcPct val="20000"/>
        </a:spcBef>
        <a:spcAft>
          <a:spcPct val="0"/>
        </a:spcAft>
        <a:buFont typeface="Wingdings" pitchFamily="2" charset="2"/>
        <a:buChar char="§"/>
        <a:defRPr kern="1200">
          <a:solidFill>
            <a:schemeClr val="tx1"/>
          </a:solidFill>
          <a:latin typeface="+mn-lt"/>
          <a:ea typeface="+mn-ea"/>
          <a:cs typeface="+mn-cs"/>
        </a:defRPr>
      </a:lvl1pPr>
      <a:lvl2pPr marL="360363" indent="-184150" algn="l" rtl="0" eaLnBrk="0" fontAlgn="base" hangingPunct="0">
        <a:spcBef>
          <a:spcPct val="20000"/>
        </a:spcBef>
        <a:spcAft>
          <a:spcPct val="0"/>
        </a:spcAft>
        <a:buFont typeface="Symbol" pitchFamily="18" charset="2"/>
        <a:buChar char="-"/>
        <a:defRPr kern="1200">
          <a:solidFill>
            <a:schemeClr val="tx1"/>
          </a:solidFill>
          <a:latin typeface="+mn-lt"/>
          <a:ea typeface="+mn-ea"/>
          <a:cs typeface="+mn-cs"/>
        </a:defRPr>
      </a:lvl2pPr>
      <a:lvl3pPr marL="536575" indent="-176213" algn="l" rtl="0" eaLnBrk="0" fontAlgn="base" hangingPunct="0">
        <a:spcBef>
          <a:spcPct val="20000"/>
        </a:spcBef>
        <a:spcAft>
          <a:spcPct val="0"/>
        </a:spcAft>
        <a:buFont typeface="Wingdings" pitchFamily="2" charset="2"/>
        <a:buChar char="§"/>
        <a:defRPr kern="1200">
          <a:solidFill>
            <a:schemeClr val="tx1"/>
          </a:solidFill>
          <a:latin typeface="+mn-lt"/>
          <a:ea typeface="+mn-ea"/>
          <a:cs typeface="+mn-cs"/>
        </a:defRPr>
      </a:lvl3pPr>
      <a:lvl4pPr marL="720725" indent="-184150" algn="l" rtl="0" eaLnBrk="0" fontAlgn="base" hangingPunct="0">
        <a:spcBef>
          <a:spcPct val="20000"/>
        </a:spcBef>
        <a:spcAft>
          <a:spcPct val="0"/>
        </a:spcAft>
        <a:buFont typeface="Symbol" pitchFamily="18" charset="2"/>
        <a:buChar char="-"/>
        <a:defRPr kern="1200">
          <a:solidFill>
            <a:schemeClr val="tx1"/>
          </a:solidFill>
          <a:latin typeface="+mn-lt"/>
          <a:ea typeface="+mn-ea"/>
          <a:cs typeface="+mn-cs"/>
        </a:defRPr>
      </a:lvl4pPr>
      <a:lvl5pPr marL="896938" indent="-176213" algn="l" rtl="0" eaLnBrk="0" fontAlgn="base" hangingPunct="0">
        <a:spcBef>
          <a:spcPct val="20000"/>
        </a:spcBef>
        <a:spcAft>
          <a:spcPct val="0"/>
        </a:spcAft>
        <a:buFont typeface="Wingdings"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gif"/><Relationship Id="rId18" Type="http://schemas.openxmlformats.org/officeDocument/2006/relationships/image" Target="../media/image51.jpeg"/><Relationship Id="rId3" Type="http://schemas.openxmlformats.org/officeDocument/2006/relationships/image" Target="../media/image40.png"/><Relationship Id="rId21" Type="http://schemas.openxmlformats.org/officeDocument/2006/relationships/image" Target="../media/image54.jpeg"/><Relationship Id="rId7" Type="http://schemas.openxmlformats.org/officeDocument/2006/relationships/image" Target="../media/image43.jpeg"/><Relationship Id="rId12" Type="http://schemas.openxmlformats.org/officeDocument/2006/relationships/image" Target="../media/image47.jpeg"/><Relationship Id="rId17" Type="http://schemas.openxmlformats.org/officeDocument/2006/relationships/image" Target="../media/image50.png"/><Relationship Id="rId2" Type="http://schemas.openxmlformats.org/officeDocument/2006/relationships/notesSlide" Target="../notesSlides/notesSlide3.xml"/><Relationship Id="rId16" Type="http://schemas.openxmlformats.org/officeDocument/2006/relationships/image" Target="../media/image49.jpeg"/><Relationship Id="rId20"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46.jpeg"/><Relationship Id="rId24" Type="http://schemas.openxmlformats.org/officeDocument/2006/relationships/image" Target="../media/image56.jpeg"/><Relationship Id="rId5" Type="http://schemas.openxmlformats.org/officeDocument/2006/relationships/image" Target="../media/image42.jpeg"/><Relationship Id="rId15" Type="http://schemas.openxmlformats.org/officeDocument/2006/relationships/image" Target="../media/image8.gif"/><Relationship Id="rId23" Type="http://schemas.openxmlformats.org/officeDocument/2006/relationships/image" Target="../media/image10.jpeg"/><Relationship Id="rId10" Type="http://schemas.openxmlformats.org/officeDocument/2006/relationships/image" Target="../media/image6.jpeg"/><Relationship Id="rId19" Type="http://schemas.openxmlformats.org/officeDocument/2006/relationships/image" Target="../media/image52.jpeg"/><Relationship Id="rId4" Type="http://schemas.openxmlformats.org/officeDocument/2006/relationships/image" Target="../media/image41.jpeg"/><Relationship Id="rId9" Type="http://schemas.openxmlformats.org/officeDocument/2006/relationships/image" Target="../media/image45.jpeg"/><Relationship Id="rId14" Type="http://schemas.openxmlformats.org/officeDocument/2006/relationships/image" Target="../media/image9.jpeg"/><Relationship Id="rId22" Type="http://schemas.openxmlformats.org/officeDocument/2006/relationships/image" Target="../media/image55.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g"/><Relationship Id="rId4" Type="http://schemas.openxmlformats.org/officeDocument/2006/relationships/image" Target="../media/image64.jp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g"/><Relationship Id="rId4" Type="http://schemas.openxmlformats.org/officeDocument/2006/relationships/image" Target="../media/image81.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chart" Target="../charts/chart1.xml"/><Relationship Id="rId3" Type="http://schemas.openxmlformats.org/officeDocument/2006/relationships/image" Target="../media/image4.png"/><Relationship Id="rId7" Type="http://schemas.openxmlformats.org/officeDocument/2006/relationships/image" Target="../media/image8.gif"/><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gif"/><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8" Type="http://schemas.openxmlformats.org/officeDocument/2006/relationships/image" Target="../media/image90.png"/><Relationship Id="rId13" Type="http://schemas.microsoft.com/office/2007/relationships/hdphoto" Target="../media/hdphoto1.wdp"/><Relationship Id="rId3" Type="http://schemas.openxmlformats.org/officeDocument/2006/relationships/image" Target="../media/image85.jpeg"/><Relationship Id="rId7" Type="http://schemas.openxmlformats.org/officeDocument/2006/relationships/image" Target="../media/image89.jpeg"/><Relationship Id="rId12" Type="http://schemas.openxmlformats.org/officeDocument/2006/relationships/image" Target="../media/image9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8.png"/><Relationship Id="rId11" Type="http://schemas.openxmlformats.org/officeDocument/2006/relationships/image" Target="../media/image93.jpeg"/><Relationship Id="rId5" Type="http://schemas.openxmlformats.org/officeDocument/2006/relationships/image" Target="../media/image87.jp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 Id="rId14" Type="http://schemas.openxmlformats.org/officeDocument/2006/relationships/image" Target="../media/image9.jpeg"/></Relationships>
</file>

<file path=ppt/slides/_rels/slide2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88.png"/><Relationship Id="rId3" Type="http://schemas.openxmlformats.org/officeDocument/2006/relationships/image" Target="../media/image87.jpg"/><Relationship Id="rId7" Type="http://schemas.openxmlformats.org/officeDocument/2006/relationships/image" Target="../media/image97.png"/><Relationship Id="rId12" Type="http://schemas.microsoft.com/office/2007/relationships/diagramDrawing" Target="../diagrams/drawing3.xml"/><Relationship Id="rId2" Type="http://schemas.openxmlformats.org/officeDocument/2006/relationships/notesSlide" Target="../notesSlides/notesSlide5.xml"/><Relationship Id="rId16"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diagramColors" Target="../diagrams/colors3.xml"/><Relationship Id="rId5" Type="http://schemas.openxmlformats.org/officeDocument/2006/relationships/image" Target="../media/image27.jpeg"/><Relationship Id="rId15" Type="http://schemas.openxmlformats.org/officeDocument/2006/relationships/image" Target="../media/image91.jpeg"/><Relationship Id="rId10" Type="http://schemas.openxmlformats.org/officeDocument/2006/relationships/diagramQuickStyle" Target="../diagrams/quickStyle3.xml"/><Relationship Id="rId4" Type="http://schemas.openxmlformats.org/officeDocument/2006/relationships/image" Target="../media/image75.png"/><Relationship Id="rId9" Type="http://schemas.openxmlformats.org/officeDocument/2006/relationships/diagramLayout" Target="../diagrams/layout3.xml"/><Relationship Id="rId14"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hyperlink" Target="http://www.statista.com/statistics/168576/market-size-of-the-wellness-industry-by-segmen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45.jpeg"/><Relationship Id="rId18" Type="http://schemas.openxmlformats.org/officeDocument/2006/relationships/image" Target="../media/image10.jpeg"/><Relationship Id="rId3" Type="http://schemas.openxmlformats.org/officeDocument/2006/relationships/image" Target="../media/image98.jpeg"/><Relationship Id="rId7" Type="http://schemas.openxmlformats.org/officeDocument/2006/relationships/image" Target="../media/image75.png"/><Relationship Id="rId12" Type="http://schemas.openxmlformats.org/officeDocument/2006/relationships/image" Target="../media/image104.png"/><Relationship Id="rId17" Type="http://schemas.openxmlformats.org/officeDocument/2006/relationships/image" Target="../media/image55.jpeg"/><Relationship Id="rId2" Type="http://schemas.openxmlformats.org/officeDocument/2006/relationships/notesSlide" Target="../notesSlides/notesSlide8.xml"/><Relationship Id="rId16" Type="http://schemas.openxmlformats.org/officeDocument/2006/relationships/image" Target="../media/image54.jpeg"/><Relationship Id="rId20"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5.jpeg"/><Relationship Id="rId5" Type="http://schemas.openxmlformats.org/officeDocument/2006/relationships/image" Target="../media/image100.jpeg"/><Relationship Id="rId15" Type="http://schemas.openxmlformats.org/officeDocument/2006/relationships/image" Target="../media/image53.jpeg"/><Relationship Id="rId10" Type="http://schemas.openxmlformats.org/officeDocument/2006/relationships/image" Target="../media/image41.jpeg"/><Relationship Id="rId19"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3.png"/><Relationship Id="rId1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hyperlink" Target="http://www.allfacebook.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www.allfacebook.com/"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7.jpeg"/><Relationship Id="rId5" Type="http://schemas.openxmlformats.org/officeDocument/2006/relationships/diagramQuickStyle" Target="../diagrams/quickStyle1.xml"/><Relationship Id="rId10" Type="http://schemas.openxmlformats.org/officeDocument/2006/relationships/image" Target="../media/image16.png"/><Relationship Id="rId4" Type="http://schemas.openxmlformats.org/officeDocument/2006/relationships/diagramLayout" Target="../diagrams/layout1.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5.png"/><Relationship Id="rId4" Type="http://schemas.openxmlformats.org/officeDocument/2006/relationships/diagramLayout" Target="../diagrams/layout2.xml"/><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7025" y="4037013"/>
            <a:ext cx="6226175" cy="1271587"/>
          </a:xfrm>
        </p:spPr>
        <p:txBody>
          <a:bodyPr rtlCol="0"/>
          <a:lstStyle/>
          <a:p>
            <a:pPr eaLnBrk="1" fontAlgn="auto" hangingPunct="1">
              <a:spcAft>
                <a:spcPts val="0"/>
              </a:spcAft>
              <a:defRPr/>
            </a:pPr>
            <a:r>
              <a:rPr lang="en-US" dirty="0" smtClean="0"/>
              <a:t>Why Did Google and Facebook Miss The Boat on Healthcare?</a:t>
            </a:r>
            <a:endParaRPr lang="en-US" dirty="0"/>
          </a:p>
        </p:txBody>
      </p:sp>
      <p:pic>
        <p:nvPicPr>
          <p:cNvPr id="12290" name="Picture 3"/>
          <p:cNvPicPr>
            <a:picLocks noChangeAspect="1"/>
          </p:cNvPicPr>
          <p:nvPr/>
        </p:nvPicPr>
        <p:blipFill>
          <a:blip r:embed="rId3"/>
          <a:srcRect/>
          <a:stretch>
            <a:fillRect/>
          </a:stretch>
        </p:blipFill>
        <p:spPr bwMode="auto">
          <a:xfrm>
            <a:off x="150813" y="1846263"/>
            <a:ext cx="5281612" cy="175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Date Placeholder 3"/>
          <p:cNvSpPr txBox="1">
            <a:spLocks noGrp="1"/>
          </p:cNvSpPr>
          <p:nvPr/>
        </p:nvSpPr>
        <p:spPr bwMode="auto">
          <a:xfrm>
            <a:off x="323850" y="6356350"/>
            <a:ext cx="2133600" cy="365125"/>
          </a:xfrm>
          <a:prstGeom prst="rect">
            <a:avLst/>
          </a:prstGeom>
          <a:noFill/>
          <a:ln w="9525">
            <a:noFill/>
            <a:miter lim="800000"/>
            <a:headEnd/>
            <a:tailEnd/>
          </a:ln>
        </p:spPr>
        <p:txBody>
          <a:bodyPr anchor="ctr"/>
          <a:lstStyle/>
          <a:p>
            <a:pPr defTabSz="914400"/>
            <a:fld id="{EF2C4888-228A-488F-AE91-1B46702327BA}" type="datetime2">
              <a:rPr lang="en-US" sz="1200">
                <a:solidFill>
                  <a:srgbClr val="898989"/>
                </a:solidFill>
                <a:latin typeface="Calibri" pitchFamily="34" charset="0"/>
              </a:rPr>
              <a:pPr defTabSz="914400"/>
              <a:t>Tuesday, October 16, 2012</a:t>
            </a:fld>
            <a:endParaRPr lang="de-DE" sz="1200">
              <a:solidFill>
                <a:srgbClr val="898989"/>
              </a:solidFill>
              <a:latin typeface="Calibri" pitchFamily="34" charset="0"/>
            </a:endParaRPr>
          </a:p>
        </p:txBody>
      </p:sp>
      <p:sp>
        <p:nvSpPr>
          <p:cNvPr id="13314" name="Footer Placeholder 4"/>
          <p:cNvSpPr txBox="1">
            <a:spLocks noGrp="1"/>
          </p:cNvSpPr>
          <p:nvPr/>
        </p:nvSpPr>
        <p:spPr bwMode="auto">
          <a:xfrm>
            <a:off x="2457450" y="6356350"/>
            <a:ext cx="4229100" cy="365125"/>
          </a:xfrm>
          <a:prstGeom prst="rect">
            <a:avLst/>
          </a:prstGeom>
          <a:noFill/>
          <a:ln w="9525">
            <a:noFill/>
            <a:miter lim="800000"/>
            <a:headEnd/>
            <a:tailEnd/>
          </a:ln>
        </p:spPr>
        <p:txBody>
          <a:bodyPr anchor="ctr"/>
          <a:lstStyle/>
          <a:p>
            <a:pPr algn="ctr" defTabSz="914400"/>
            <a:r>
              <a:rPr lang="de-DE" sz="1200">
                <a:solidFill>
                  <a:srgbClr val="898989"/>
                </a:solidFill>
                <a:latin typeface="Calibri" pitchFamily="34" charset="0"/>
              </a:rPr>
              <a:t>GoodChime (C) 2011</a:t>
            </a:r>
          </a:p>
        </p:txBody>
      </p:sp>
      <p:sp>
        <p:nvSpPr>
          <p:cNvPr id="13315" name="Slide Number Placeholder 5"/>
          <p:cNvSpPr txBox="1">
            <a:spLocks noGrp="1"/>
          </p:cNvSpPr>
          <p:nvPr/>
        </p:nvSpPr>
        <p:spPr bwMode="auto">
          <a:xfrm>
            <a:off x="6686550" y="6356350"/>
            <a:ext cx="2133600" cy="365125"/>
          </a:xfrm>
          <a:prstGeom prst="rect">
            <a:avLst/>
          </a:prstGeom>
          <a:noFill/>
          <a:ln w="9525">
            <a:noFill/>
            <a:miter lim="800000"/>
            <a:headEnd/>
            <a:tailEnd/>
          </a:ln>
        </p:spPr>
        <p:txBody>
          <a:bodyPr anchor="ctr"/>
          <a:lstStyle/>
          <a:p>
            <a:pPr algn="r" defTabSz="914400"/>
            <a:fld id="{96D53537-5FBB-4BFC-AF5D-00CABC2BE85A}" type="slidenum">
              <a:rPr lang="de-DE" sz="1200">
                <a:solidFill>
                  <a:srgbClr val="898989"/>
                </a:solidFill>
                <a:latin typeface="Calibri" pitchFamily="34" charset="0"/>
              </a:rPr>
              <a:pPr algn="r" defTabSz="914400"/>
              <a:t>10</a:t>
            </a:fld>
            <a:endParaRPr lang="de-DE" sz="1200">
              <a:solidFill>
                <a:srgbClr val="898989"/>
              </a:solidFill>
              <a:latin typeface="Calibri" pitchFamily="34" charset="0"/>
            </a:endParaRPr>
          </a:p>
        </p:txBody>
      </p:sp>
      <p:sp>
        <p:nvSpPr>
          <p:cNvPr id="44" name="Titel 1"/>
          <p:cNvSpPr>
            <a:spLocks noGrp="1"/>
          </p:cNvSpPr>
          <p:nvPr>
            <p:ph type="title" idx="4294967295"/>
          </p:nvPr>
        </p:nvSpPr>
        <p:spPr bwMode="gray">
          <a:xfrm>
            <a:off x="323850" y="157163"/>
            <a:ext cx="8496300" cy="615950"/>
          </a:xfrm>
        </p:spPr>
        <p:txBody>
          <a:bodyPr rtlCol="0">
            <a:noAutofit/>
          </a:bodyPr>
          <a:lstStyle/>
          <a:p>
            <a:pPr algn="r" eaLnBrk="1" fontAlgn="auto" hangingPunct="1">
              <a:spcAft>
                <a:spcPts val="0"/>
              </a:spcAft>
              <a:defRPr/>
            </a:pPr>
            <a:r>
              <a:rPr lang="en-US" noProof="1" smtClean="0">
                <a:solidFill>
                  <a:schemeClr val="bg1">
                    <a:lumMod val="95000"/>
                  </a:schemeClr>
                </a:solidFill>
              </a:rPr>
              <a:t>Health and Wellness Market</a:t>
            </a:r>
            <a:endParaRPr lang="en-US" b="0" noProof="1">
              <a:solidFill>
                <a:schemeClr val="bg1">
                  <a:lumMod val="95000"/>
                </a:schemeClr>
              </a:solidFill>
            </a:endParaRPr>
          </a:p>
        </p:txBody>
      </p:sp>
      <p:sp>
        <p:nvSpPr>
          <p:cNvPr id="5" name="AutoShape 2" descr="Olympia Dukak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Olympia Dukaki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Olympia Dukaki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4" name="Straight Connector 3"/>
          <p:cNvCxnSpPr/>
          <p:nvPr/>
        </p:nvCxnSpPr>
        <p:spPr>
          <a:xfrm>
            <a:off x="4353636" y="1255594"/>
            <a:ext cx="0" cy="492431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9223" y="3521122"/>
            <a:ext cx="8664575"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837533" y="1255592"/>
            <a:ext cx="1992574" cy="523220"/>
          </a:xfrm>
          <a:prstGeom prst="rect">
            <a:avLst/>
          </a:prstGeom>
          <a:noFill/>
        </p:spPr>
        <p:txBody>
          <a:bodyPr wrap="square" rtlCol="0">
            <a:spAutoFit/>
          </a:bodyPr>
          <a:lstStyle/>
          <a:p>
            <a:pPr algn="r"/>
            <a:r>
              <a:rPr lang="en-US" sz="1400" dirty="0" smtClean="0">
                <a:solidFill>
                  <a:schemeClr val="tx1">
                    <a:lumMod val="95000"/>
                    <a:lumOff val="5000"/>
                  </a:schemeClr>
                </a:solidFill>
              </a:rPr>
              <a:t>Applications and devices</a:t>
            </a:r>
            <a:endParaRPr lang="en-US" sz="1400" dirty="0">
              <a:solidFill>
                <a:schemeClr val="tx1">
                  <a:lumMod val="95000"/>
                  <a:lumOff val="5000"/>
                </a:schemeClr>
              </a:solidFill>
            </a:endParaRPr>
          </a:p>
        </p:txBody>
      </p:sp>
      <p:sp>
        <p:nvSpPr>
          <p:cNvPr id="21" name="TextBox 20"/>
          <p:cNvSpPr txBox="1"/>
          <p:nvPr/>
        </p:nvSpPr>
        <p:spPr>
          <a:xfrm>
            <a:off x="155575" y="1153260"/>
            <a:ext cx="1992574" cy="523220"/>
          </a:xfrm>
          <a:prstGeom prst="rect">
            <a:avLst/>
          </a:prstGeom>
          <a:noFill/>
        </p:spPr>
        <p:txBody>
          <a:bodyPr wrap="square" rtlCol="0">
            <a:spAutoFit/>
          </a:bodyPr>
          <a:lstStyle/>
          <a:p>
            <a:r>
              <a:rPr lang="en-US" sz="1400" dirty="0" smtClean="0">
                <a:solidFill>
                  <a:schemeClr val="tx1">
                    <a:lumMod val="95000"/>
                    <a:lumOff val="5000"/>
                  </a:schemeClr>
                </a:solidFill>
              </a:rPr>
              <a:t>Personal Health Records</a:t>
            </a:r>
            <a:endParaRPr lang="en-US" sz="1400" dirty="0">
              <a:solidFill>
                <a:schemeClr val="tx1">
                  <a:lumMod val="95000"/>
                  <a:lumOff val="5000"/>
                </a:schemeClr>
              </a:solidFill>
            </a:endParaRPr>
          </a:p>
        </p:txBody>
      </p:sp>
      <p:sp>
        <p:nvSpPr>
          <p:cNvPr id="22" name="TextBox 21"/>
          <p:cNvSpPr txBox="1"/>
          <p:nvPr/>
        </p:nvSpPr>
        <p:spPr>
          <a:xfrm>
            <a:off x="157847" y="5823148"/>
            <a:ext cx="1992574" cy="307777"/>
          </a:xfrm>
          <a:prstGeom prst="rect">
            <a:avLst/>
          </a:prstGeom>
          <a:noFill/>
        </p:spPr>
        <p:txBody>
          <a:bodyPr wrap="square" rtlCol="0">
            <a:spAutoFit/>
          </a:bodyPr>
          <a:lstStyle/>
          <a:p>
            <a:r>
              <a:rPr lang="en-US" sz="1400" dirty="0" smtClean="0">
                <a:solidFill>
                  <a:schemeClr val="tx1">
                    <a:lumMod val="95000"/>
                    <a:lumOff val="5000"/>
                  </a:schemeClr>
                </a:solidFill>
              </a:rPr>
              <a:t>Content Providers</a:t>
            </a:r>
            <a:endParaRPr lang="en-US" sz="1400" dirty="0">
              <a:solidFill>
                <a:schemeClr val="tx1">
                  <a:lumMod val="95000"/>
                  <a:lumOff val="5000"/>
                </a:schemeClr>
              </a:solidFill>
            </a:endParaRPr>
          </a:p>
        </p:txBody>
      </p:sp>
      <p:sp>
        <p:nvSpPr>
          <p:cNvPr id="23" name="TextBox 22"/>
          <p:cNvSpPr txBox="1"/>
          <p:nvPr/>
        </p:nvSpPr>
        <p:spPr>
          <a:xfrm>
            <a:off x="6841224" y="5975547"/>
            <a:ext cx="1992574" cy="307777"/>
          </a:xfrm>
          <a:prstGeom prst="rect">
            <a:avLst/>
          </a:prstGeom>
          <a:noFill/>
        </p:spPr>
        <p:txBody>
          <a:bodyPr wrap="square" rtlCol="0">
            <a:spAutoFit/>
          </a:bodyPr>
          <a:lstStyle/>
          <a:p>
            <a:pPr algn="r"/>
            <a:r>
              <a:rPr lang="en-US" sz="1400" dirty="0" smtClean="0">
                <a:solidFill>
                  <a:schemeClr val="tx1">
                    <a:lumMod val="95000"/>
                    <a:lumOff val="5000"/>
                  </a:schemeClr>
                </a:solidFill>
              </a:rPr>
              <a:t>Retailers</a:t>
            </a:r>
            <a:endParaRPr lang="en-US" sz="1400" dirty="0">
              <a:solidFill>
                <a:schemeClr val="tx1">
                  <a:lumMod val="95000"/>
                  <a:lumOff val="5000"/>
                </a:schemeClr>
              </a:solidFill>
            </a:endParaRPr>
          </a:p>
        </p:txBody>
      </p:sp>
      <p:sp>
        <p:nvSpPr>
          <p:cNvPr id="14" name="Rounded Rectangle 13"/>
          <p:cNvSpPr/>
          <p:nvPr/>
        </p:nvSpPr>
        <p:spPr bwMode="auto">
          <a:xfrm>
            <a:off x="3152637" y="2951204"/>
            <a:ext cx="2429301" cy="1238659"/>
          </a:xfrm>
          <a:prstGeom prst="roundRect">
            <a:avLst/>
          </a:prstGeom>
          <a:solidFill>
            <a:schemeClr val="bg1"/>
          </a:solidFill>
          <a:ln w="12700">
            <a:noFill/>
            <a:round/>
            <a:headEnd/>
            <a:tailEnd/>
          </a:ln>
        </p:spPr>
        <p:txBody>
          <a:bodyPr rtlCol="0" anchor="ctr"/>
          <a:lstStyle/>
          <a:p>
            <a:pPr algn="ctr"/>
            <a:endParaRPr lang="en-US"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7377" y="2927200"/>
            <a:ext cx="2413673" cy="1194423"/>
          </a:xfrm>
          <a:prstGeom prst="rect">
            <a:avLst/>
          </a:prstGeom>
        </p:spPr>
      </p:pic>
      <p:pic>
        <p:nvPicPr>
          <p:cNvPr id="26" name="Picture 8" descr="https://encrypted-tbn0.google.com/images?q=tbn:ANd9GcTUGD-gRl87wbnXouTwEk77U9WzaWGB_Go53Fd_qiX7VJPT7EM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1353" y="1342565"/>
            <a:ext cx="834483" cy="8344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https://encrypted-tbn1.google.com/images?q=tbn:ANd9GcQOPRONjfvm2jXliaFW_jqZM5fXM3YKf_oQyF1UvcupnECdKJ3E5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1150" y="1676480"/>
            <a:ext cx="752273" cy="7522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https://encrypted-tbn2.google.com/images?q=tbn:ANd9GcTUXRyNwfdrAOpcvxaMcgph95SGf2Nkjv3TU6wSS1J7yHDH82qUf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7829" y="3268825"/>
            <a:ext cx="1261906" cy="4152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8" descr="https://encrypted-tbn2.google.com/images?q=tbn:ANd9GcTVZtRs3ibRCIqDWdwxzO_pIU0VvQVRCg-8oEXuph2wAyCVOTvms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5748" y="1996083"/>
            <a:ext cx="1563167" cy="57612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2144" y="2224570"/>
            <a:ext cx="926829" cy="89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81" descr="https://encrypted-tbn2.google.com/images?q=tbn:ANd9GcST6ghwuQffFogYbkDGq9KTHadEBPZmQQRd2k3q-GNT5mEcbiBHmQ"/>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18" y="2671176"/>
            <a:ext cx="1437968" cy="30813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7" descr="https://encrypted-tbn1.google.com/images?q=tbn:ANd9GcRYx19NqzZgqNF8o6Yby7D29CE23Y71Tu-d5SDI-f8l7iKIU4NG2w"/>
          <p:cNvPicPr>
            <a:picLocks noChangeAspect="1" noChangeArrowheads="1"/>
          </p:cNvPicPr>
          <p:nvPr/>
        </p:nvPicPr>
        <p:blipFill rotWithShape="1">
          <a:blip r:embed="rId10">
            <a:extLst>
              <a:ext uri="{28A0092B-C50C-407E-A947-70E740481C1C}">
                <a14:useLocalDpi xmlns:a14="http://schemas.microsoft.com/office/drawing/2010/main" val="0"/>
              </a:ext>
            </a:extLst>
          </a:blip>
          <a:srcRect t="26822" b="38647"/>
          <a:stretch/>
        </p:blipFill>
        <p:spPr bwMode="auto">
          <a:xfrm>
            <a:off x="2334500" y="2294329"/>
            <a:ext cx="1164597" cy="35503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https://encrypted-tbn2.google.com/images?q=tbn:ANd9GcTmOX6IbfCc9BlleM6gF4WmrJUe0TmfR6AiP1PcV_xn3s8oT_6S8Q"/>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63466" y="1859750"/>
            <a:ext cx="841440" cy="33657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3" descr="https://encrypted-tbn0.google.com/images?q=tbn:ANd9GcTkOSbkde9ZH5RujfPNZmB7yEbbJMeZdhaOKSqVRqKOIadtuZKZgg"/>
          <p:cNvPicPr>
            <a:picLocks noChangeAspect="1" noChangeArrowheads="1"/>
          </p:cNvPicPr>
          <p:nvPr/>
        </p:nvPicPr>
        <p:blipFill rotWithShape="1">
          <a:blip r:embed="rId12">
            <a:extLst>
              <a:ext uri="{28A0092B-C50C-407E-A947-70E740481C1C}">
                <a14:useLocalDpi xmlns:a14="http://schemas.microsoft.com/office/drawing/2010/main" val="0"/>
              </a:ext>
            </a:extLst>
          </a:blip>
          <a:srcRect t="37209" b="31396"/>
          <a:stretch/>
        </p:blipFill>
        <p:spPr bwMode="auto">
          <a:xfrm>
            <a:off x="942188" y="2329674"/>
            <a:ext cx="1309688" cy="27361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1" descr="Sharecare 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975" y="3428892"/>
            <a:ext cx="1190625" cy="15716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www.logostage.com/logos/CIGNA.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6017" y="1879028"/>
            <a:ext cx="909265" cy="29802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6" descr="WebMD 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09918" y="3368721"/>
            <a:ext cx="883915" cy="3048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4" descr="https://encrypted-tbn2.google.com/images?q=tbn:ANd9GcRcs5wb_5sYLOnr_u6LqKrpDdtrDdZicO4iuajivLYfAxqKhp1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7914" y="4189863"/>
            <a:ext cx="1592695" cy="44806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97287" y="4189863"/>
            <a:ext cx="1376404"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58" descr="https://encrypted-tbn3.google.com/images?q=tbn:ANd9GcR48DX4QpH-OOFlvzZJqijyNB57N1Q6ZQNQUx5tMcKGcKz2ge4Zt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90650" y="4898892"/>
            <a:ext cx="1669548" cy="52855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s://encrypted-tbn2.google.com/images?q=tbn:ANd9GcSWRN2nW7r72ORNWuF7h2p0p_u-ARC4RCHG834uTbuM1JMs4KeL"/>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95914" y="4087224"/>
            <a:ext cx="1008626" cy="58030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s://encrypted-tbn2.google.com/images?q=tbn:ANd9GcRbLHPekKY9vReJfoOWEuPhRewjFz9TeOWf5J3kJaHa8MAeJlL5R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073126" y="4116826"/>
            <a:ext cx="1624856" cy="52110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https://encrypted-tbn1.google.com/images?q=tbn:ANd9GcSvPxpmUGuShR7B2ib3gRCg9B0rEwo-cGn-Vi5tyjkoslxu64fZ"/>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790357" y="4791525"/>
            <a:ext cx="1583161" cy="57299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https://encrypted-tbn3.google.com/images?q=tbn:ANd9GcSghcFec7rbJ8oMi3zWSM2FbvlXt_uDfhPd5dZCz8U19VUM3quD"/>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97982" y="4413895"/>
            <a:ext cx="939995" cy="61761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0" descr="https://encrypted-tbn0.google.com/images?q=tbn:ANd9GcSJ9TdV43vfGOPFAA8tWQqTNbjaklpjwBcMcOsvzAzffSn_gr0iv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890723" y="5517489"/>
            <a:ext cx="1114212" cy="25205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4" descr="https://encrypted-tbn2.google.com/images?q=tbn:ANd9GcRVfD-AmzUIJN5EvmxJzlNEC5703MC6YeRz124e4oofUKQDe5h_"/>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553218" y="4693077"/>
            <a:ext cx="899872" cy="671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083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11</a:t>
            </a:fld>
            <a:endParaRPr lang="de-DE" dirty="0"/>
          </a:p>
        </p:txBody>
      </p:sp>
      <p:sp>
        <p:nvSpPr>
          <p:cNvPr id="12" name="Right Arrow 11"/>
          <p:cNvSpPr/>
          <p:nvPr/>
        </p:nvSpPr>
        <p:spPr bwMode="auto">
          <a:xfrm rot="2045104">
            <a:off x="-1271841" y="-117760"/>
            <a:ext cx="5432709" cy="6308488"/>
          </a:xfrm>
          <a:prstGeom prst="rightArrow">
            <a:avLst>
              <a:gd name="adj1" fmla="val 73603"/>
              <a:gd name="adj2" fmla="val 50225"/>
            </a:avLst>
          </a:prstGeom>
          <a:blipFill>
            <a:blip r:embed="rId2"/>
            <a:stretch>
              <a:fillRect/>
            </a:stretch>
          </a:blipFill>
          <a:ln>
            <a:noFill/>
            <a:headEnd/>
            <a:tailEn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6" name="TextBox 15"/>
          <p:cNvSpPr txBox="1"/>
          <p:nvPr/>
        </p:nvSpPr>
        <p:spPr>
          <a:xfrm>
            <a:off x="3976190" y="3305155"/>
            <a:ext cx="5105400" cy="3416320"/>
          </a:xfrm>
          <a:prstGeom prst="rect">
            <a:avLst/>
          </a:prstGeom>
          <a:noFill/>
        </p:spPr>
        <p:txBody>
          <a:bodyPr wrap="square" rtlCol="0">
            <a:spAutoFit/>
          </a:bodyPr>
          <a:lstStyle/>
          <a:p>
            <a:pPr algn="r"/>
            <a:r>
              <a:rPr lang="en-US" sz="2400" b="1" dirty="0" smtClean="0">
                <a:solidFill>
                  <a:schemeClr val="tx1">
                    <a:lumMod val="75000"/>
                    <a:lumOff val="25000"/>
                  </a:schemeClr>
                </a:solidFill>
              </a:rPr>
              <a:t>THE MOST ENGAGING </a:t>
            </a:r>
          </a:p>
          <a:p>
            <a:pPr algn="r"/>
            <a:r>
              <a:rPr lang="en-US" sz="2400" b="1" dirty="0" smtClean="0">
                <a:solidFill>
                  <a:schemeClr val="tx1">
                    <a:lumMod val="75000"/>
                    <a:lumOff val="25000"/>
                  </a:schemeClr>
                </a:solidFill>
              </a:rPr>
              <a:t>PLATFORMS</a:t>
            </a:r>
          </a:p>
          <a:p>
            <a:pPr algn="r"/>
            <a:r>
              <a:rPr lang="en-US" sz="2400" b="1" dirty="0" smtClean="0">
                <a:solidFill>
                  <a:schemeClr val="tx1">
                    <a:lumMod val="75000"/>
                    <a:lumOff val="25000"/>
                  </a:schemeClr>
                </a:solidFill>
              </a:rPr>
              <a:t>WILL BE: </a:t>
            </a:r>
          </a:p>
          <a:p>
            <a:pPr algn="r"/>
            <a:endParaRPr lang="en-US" dirty="0" smtClean="0">
              <a:solidFill>
                <a:schemeClr val="tx1">
                  <a:lumMod val="75000"/>
                  <a:lumOff val="25000"/>
                </a:schemeClr>
              </a:solidFill>
            </a:endParaRPr>
          </a:p>
          <a:p>
            <a:pPr algn="r"/>
            <a:r>
              <a:rPr lang="en-US" i="1" dirty="0" smtClean="0">
                <a:solidFill>
                  <a:schemeClr val="tx1">
                    <a:lumMod val="75000"/>
                    <a:lumOff val="25000"/>
                  </a:schemeClr>
                </a:solidFill>
              </a:rPr>
              <a:t>Agnostic</a:t>
            </a:r>
            <a:r>
              <a:rPr lang="en-US" dirty="0" smtClean="0">
                <a:solidFill>
                  <a:schemeClr val="tx1">
                    <a:lumMod val="75000"/>
                    <a:lumOff val="25000"/>
                  </a:schemeClr>
                </a:solidFill>
              </a:rPr>
              <a:t> – syncs with top devices and apps</a:t>
            </a:r>
          </a:p>
          <a:p>
            <a:pPr algn="r"/>
            <a:endParaRPr lang="en-US" dirty="0">
              <a:solidFill>
                <a:schemeClr val="tx1">
                  <a:lumMod val="75000"/>
                  <a:lumOff val="25000"/>
                </a:schemeClr>
              </a:solidFill>
            </a:endParaRPr>
          </a:p>
          <a:p>
            <a:pPr algn="r"/>
            <a:r>
              <a:rPr lang="en-US" i="1" dirty="0" smtClean="0">
                <a:solidFill>
                  <a:schemeClr val="tx1">
                    <a:lumMod val="75000"/>
                    <a:lumOff val="25000"/>
                  </a:schemeClr>
                </a:solidFill>
              </a:rPr>
              <a:t>Entertaining</a:t>
            </a:r>
            <a:r>
              <a:rPr lang="en-US" dirty="0" smtClean="0">
                <a:solidFill>
                  <a:schemeClr val="tx1">
                    <a:lumMod val="75000"/>
                    <a:lumOff val="25000"/>
                  </a:schemeClr>
                </a:solidFill>
              </a:rPr>
              <a:t> –videos to motivate engagement</a:t>
            </a:r>
          </a:p>
          <a:p>
            <a:pPr algn="r"/>
            <a:endParaRPr lang="en-US" dirty="0">
              <a:solidFill>
                <a:schemeClr val="tx1">
                  <a:lumMod val="75000"/>
                  <a:lumOff val="25000"/>
                </a:schemeClr>
              </a:solidFill>
            </a:endParaRPr>
          </a:p>
          <a:p>
            <a:pPr algn="r"/>
            <a:r>
              <a:rPr lang="en-US" i="1" dirty="0" smtClean="0">
                <a:solidFill>
                  <a:schemeClr val="tx1">
                    <a:lumMod val="75000"/>
                    <a:lumOff val="25000"/>
                  </a:schemeClr>
                </a:solidFill>
              </a:rPr>
              <a:t>Addictive</a:t>
            </a:r>
            <a:r>
              <a:rPr lang="en-US" dirty="0" smtClean="0">
                <a:solidFill>
                  <a:schemeClr val="tx1">
                    <a:lumMod val="75000"/>
                    <a:lumOff val="25000"/>
                  </a:schemeClr>
                </a:solidFill>
              </a:rPr>
              <a:t> – easy to use and engaging</a:t>
            </a:r>
          </a:p>
          <a:p>
            <a:pPr algn="r"/>
            <a:endParaRPr lang="en-US" dirty="0">
              <a:solidFill>
                <a:schemeClr val="tx1">
                  <a:lumMod val="75000"/>
                  <a:lumOff val="25000"/>
                </a:schemeClr>
              </a:solidFill>
            </a:endParaRPr>
          </a:p>
          <a:p>
            <a:pPr algn="r"/>
            <a:r>
              <a:rPr lang="en-US" dirty="0" smtClean="0">
                <a:solidFill>
                  <a:schemeClr val="tx1">
                    <a:lumMod val="75000"/>
                    <a:lumOff val="25000"/>
                  </a:schemeClr>
                </a:solidFill>
              </a:rPr>
              <a:t> </a:t>
            </a:r>
            <a:endParaRPr lang="en-US" dirty="0">
              <a:solidFill>
                <a:schemeClr val="tx1">
                  <a:lumMod val="75000"/>
                  <a:lumOff val="25000"/>
                </a:schemeClr>
              </a:solidFill>
            </a:endParaRPr>
          </a:p>
        </p:txBody>
      </p:sp>
      <p:pic>
        <p:nvPicPr>
          <p:cNvPr id="17" name="Picture 2" descr="C:\Users\WarrenVostro\Desktop\CorePPTs\goodchimeheader.bmp"/>
          <p:cNvPicPr>
            <a:picLocks noChangeAspect="1" noChangeArrowheads="1"/>
          </p:cNvPicPr>
          <p:nvPr/>
        </p:nvPicPr>
        <p:blipFill>
          <a:blip r:embed="rId3"/>
          <a:srcRect/>
          <a:stretch>
            <a:fillRect/>
          </a:stretch>
        </p:blipFill>
        <p:spPr bwMode="auto">
          <a:xfrm>
            <a:off x="-25400" y="-21877"/>
            <a:ext cx="9207500" cy="105568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Planes </a:t>
            </a:r>
            <a:r>
              <a:rPr lang="en-US" dirty="0"/>
              <a:t> </a:t>
            </a:r>
            <a:r>
              <a:rPr lang="en-US" dirty="0" smtClean="0"/>
              <a:t>and  Phones,</a:t>
            </a:r>
            <a:endParaRPr lang="en-US" dirty="0"/>
          </a:p>
        </p:txBody>
      </p:sp>
      <p:sp>
        <p:nvSpPr>
          <p:cNvPr id="3" name="Text Placeholder 2"/>
          <p:cNvSpPr>
            <a:spLocks noGrp="1"/>
          </p:cNvSpPr>
          <p:nvPr>
            <p:ph type="body" sz="quarter" idx="13"/>
          </p:nvPr>
        </p:nvSpPr>
        <p:spPr/>
        <p:txBody>
          <a:bodyPr/>
          <a:lstStyle/>
          <a:p>
            <a:r>
              <a:rPr lang="en-US" dirty="0" smtClean="0">
                <a:solidFill>
                  <a:schemeClr val="tx1">
                    <a:lumMod val="75000"/>
                    <a:lumOff val="25000"/>
                  </a:schemeClr>
                </a:solidFill>
              </a:rPr>
              <a:t>Technology enables us to use a single device to access everything</a:t>
            </a:r>
            <a:endParaRPr lang="en-US" dirty="0">
              <a:solidFill>
                <a:schemeClr val="tx1">
                  <a:lumMod val="75000"/>
                  <a:lumOff val="25000"/>
                </a:schemeClr>
              </a:solidFill>
            </a:endParaRPr>
          </a:p>
        </p:txBody>
      </p:sp>
      <p:pic>
        <p:nvPicPr>
          <p:cNvPr id="1026" name="Picture 2" descr="https://encrypted-tbn2.gstatic.com/images?q=tbn:ANd9GcQsY9wH8FtNlsCnEIejmEbF3RScmbuNd0La9EPC-CgrpNFnNUJ5tQ"/>
          <p:cNvPicPr>
            <a:picLocks noChangeAspect="1" noChangeArrowheads="1"/>
          </p:cNvPicPr>
          <p:nvPr/>
        </p:nvPicPr>
        <p:blipFill rotWithShape="1">
          <a:blip r:embed="rId4">
            <a:extLst>
              <a:ext uri="{28A0092B-C50C-407E-A947-70E740481C1C}">
                <a14:useLocalDpi xmlns:a14="http://schemas.microsoft.com/office/drawing/2010/main" val="0"/>
              </a:ext>
            </a:extLst>
          </a:blip>
          <a:srcRect t="32395" b="27881"/>
          <a:stretch/>
        </p:blipFill>
        <p:spPr bwMode="auto">
          <a:xfrm>
            <a:off x="1996801" y="5391808"/>
            <a:ext cx="2143125" cy="851338"/>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a:off x="0" y="1891862"/>
            <a:ext cx="3452648" cy="2617076"/>
          </a:xfrm>
          <a:prstGeom prst="roundRect">
            <a:avLst/>
          </a:prstGeom>
          <a:solidFill>
            <a:schemeClr val="bg1">
              <a:lumMod val="85000"/>
              <a:alpha val="57000"/>
            </a:schemeClr>
          </a:solidFill>
          <a:ln w="12700">
            <a:noFill/>
            <a:round/>
            <a:headEnd/>
            <a:tailEnd/>
          </a:ln>
        </p:spPr>
        <p:txBody>
          <a:bodyPr rtlCol="0" anchor="ctr"/>
          <a:lstStyle/>
          <a:p>
            <a:pPr algn="ctr"/>
            <a:endParaRPr lang="en-US" dirty="0"/>
          </a:p>
        </p:txBody>
      </p:sp>
      <p:sp>
        <p:nvSpPr>
          <p:cNvPr id="13" name="TextBox 12"/>
          <p:cNvSpPr txBox="1"/>
          <p:nvPr/>
        </p:nvSpPr>
        <p:spPr>
          <a:xfrm>
            <a:off x="164224" y="2201765"/>
            <a:ext cx="3124200" cy="2031325"/>
          </a:xfrm>
          <a:prstGeom prst="rect">
            <a:avLst/>
          </a:prstGeom>
          <a:noFill/>
          <a:ln>
            <a:noFill/>
          </a:ln>
        </p:spPr>
        <p:txBody>
          <a:bodyPr wrap="square" rtlCol="0">
            <a:spAutoFit/>
          </a:bodyPr>
          <a:lstStyle/>
          <a:p>
            <a:pPr marL="342900" indent="-342900">
              <a:buAutoNum type="arabicParenR"/>
            </a:pPr>
            <a:r>
              <a:rPr lang="en-US" b="1" dirty="0" smtClean="0">
                <a:solidFill>
                  <a:schemeClr val="tx1">
                    <a:lumMod val="75000"/>
                    <a:lumOff val="25000"/>
                  </a:schemeClr>
                </a:solidFill>
              </a:rPr>
              <a:t>Health Profile</a:t>
            </a:r>
          </a:p>
          <a:p>
            <a:pPr marL="342900" indent="-342900">
              <a:buAutoNum type="arabicParenR"/>
            </a:pPr>
            <a:r>
              <a:rPr lang="en-US" b="1" dirty="0" smtClean="0">
                <a:solidFill>
                  <a:schemeClr val="tx1">
                    <a:lumMod val="75000"/>
                    <a:lumOff val="25000"/>
                  </a:schemeClr>
                </a:solidFill>
              </a:rPr>
              <a:t>Location Aware</a:t>
            </a:r>
          </a:p>
          <a:p>
            <a:pPr marL="342900" indent="-342900">
              <a:buAutoNum type="arabicParenR"/>
            </a:pPr>
            <a:r>
              <a:rPr lang="en-US" b="1" dirty="0" smtClean="0">
                <a:solidFill>
                  <a:schemeClr val="tx1">
                    <a:lumMod val="75000"/>
                    <a:lumOff val="25000"/>
                  </a:schemeClr>
                </a:solidFill>
              </a:rPr>
              <a:t>Social Sharing</a:t>
            </a:r>
          </a:p>
          <a:p>
            <a:pPr marL="342900" indent="-342900">
              <a:buAutoNum type="arabicParenR"/>
            </a:pPr>
            <a:r>
              <a:rPr lang="en-US" b="1" dirty="0" smtClean="0">
                <a:solidFill>
                  <a:schemeClr val="tx1">
                    <a:lumMod val="75000"/>
                    <a:lumOff val="25000"/>
                  </a:schemeClr>
                </a:solidFill>
              </a:rPr>
              <a:t>Fitness Recording</a:t>
            </a:r>
          </a:p>
          <a:p>
            <a:pPr marL="342900" indent="-342900">
              <a:buAutoNum type="arabicParenR"/>
            </a:pPr>
            <a:r>
              <a:rPr lang="en-US" b="1" dirty="0" smtClean="0">
                <a:solidFill>
                  <a:schemeClr val="tx1">
                    <a:lumMod val="75000"/>
                    <a:lumOff val="25000"/>
                  </a:schemeClr>
                </a:solidFill>
              </a:rPr>
              <a:t>Credit Card</a:t>
            </a:r>
          </a:p>
          <a:p>
            <a:pPr marL="342900" indent="-342900">
              <a:buAutoNum type="arabicParenR"/>
            </a:pPr>
            <a:r>
              <a:rPr lang="en-US" b="1" dirty="0" smtClean="0">
                <a:solidFill>
                  <a:schemeClr val="tx1">
                    <a:lumMod val="75000"/>
                    <a:lumOff val="25000"/>
                  </a:schemeClr>
                </a:solidFill>
              </a:rPr>
              <a:t>Photos</a:t>
            </a:r>
          </a:p>
          <a:p>
            <a:pPr marL="342900" indent="-342900">
              <a:buAutoNum type="arabicParenR"/>
            </a:pPr>
            <a:r>
              <a:rPr lang="en-US" b="1" dirty="0" smtClean="0">
                <a:solidFill>
                  <a:schemeClr val="tx1">
                    <a:lumMod val="75000"/>
                    <a:lumOff val="25000"/>
                  </a:schemeClr>
                </a:solidFill>
              </a:rPr>
              <a:t>Email</a:t>
            </a:r>
            <a:endParaRPr lang="en-US" b="1" dirty="0">
              <a:solidFill>
                <a:schemeClr val="tx1">
                  <a:lumMod val="75000"/>
                  <a:lumOff val="25000"/>
                </a:schemeClr>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4747" y="3540980"/>
            <a:ext cx="2167181" cy="1690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36427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602925222"/>
              </p:ext>
            </p:extLst>
          </p:nvPr>
        </p:nvGraphicFramePr>
        <p:xfrm>
          <a:off x="0" y="1105890"/>
          <a:ext cx="9144000" cy="5250459"/>
        </p:xfrm>
        <a:graphic>
          <a:graphicData uri="http://schemas.openxmlformats.org/drawingml/2006/table">
            <a:tbl>
              <a:tblPr firstRow="1" bandRow="1">
                <a:tableStyleId>{5940675A-B579-460E-94D1-54222C63F5DA}</a:tableStyleId>
              </a:tblPr>
              <a:tblGrid>
                <a:gridCol w="3048000"/>
                <a:gridCol w="3048000"/>
                <a:gridCol w="3048000"/>
              </a:tblGrid>
              <a:tr h="5250459">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2" name="Title 1"/>
          <p:cNvSpPr>
            <a:spLocks noGrp="1"/>
          </p:cNvSpPr>
          <p:nvPr>
            <p:ph type="title"/>
          </p:nvPr>
        </p:nvSpPr>
        <p:spPr/>
        <p:txBody>
          <a:bodyPr/>
          <a:lstStyle/>
          <a:p>
            <a:r>
              <a:rPr lang="en-US" dirty="0" smtClean="0"/>
              <a:t>The Amazon Experience</a:t>
            </a:r>
            <a:endParaRPr lang="en-US" dirty="0"/>
          </a:p>
        </p:txBody>
      </p:sp>
      <p:sp>
        <p:nvSpPr>
          <p:cNvPr id="3" name="Text Placeholder 2"/>
          <p:cNvSpPr>
            <a:spLocks noGrp="1"/>
          </p:cNvSpPr>
          <p:nvPr>
            <p:ph type="body" sz="quarter" idx="13"/>
          </p:nvPr>
        </p:nvSpPr>
        <p:spPr/>
        <p:txBody>
          <a:bodyPr/>
          <a:lstStyle/>
          <a:p>
            <a:endParaRPr lang="en-US"/>
          </a:p>
        </p:txBody>
      </p:sp>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12</a:t>
            </a:fld>
            <a:endParaRPr lang="de-DE" dirty="0"/>
          </a:p>
        </p:txBody>
      </p:sp>
      <p:sp>
        <p:nvSpPr>
          <p:cNvPr id="10" name="TextBox 9"/>
          <p:cNvSpPr txBox="1"/>
          <p:nvPr/>
        </p:nvSpPr>
        <p:spPr>
          <a:xfrm>
            <a:off x="36002" y="1211079"/>
            <a:ext cx="3010692" cy="1384995"/>
          </a:xfrm>
          <a:prstGeom prst="rect">
            <a:avLst/>
          </a:prstGeom>
          <a:noFill/>
        </p:spPr>
        <p:txBody>
          <a:bodyPr wrap="square" rtlCol="0">
            <a:spAutoFit/>
          </a:bodyPr>
          <a:lstStyle/>
          <a:p>
            <a:pPr algn="ctr"/>
            <a:r>
              <a:rPr lang="en-US" sz="2800" dirty="0" smtClean="0">
                <a:solidFill>
                  <a:schemeClr val="tx1">
                    <a:lumMod val="75000"/>
                    <a:lumOff val="25000"/>
                  </a:schemeClr>
                </a:solidFill>
              </a:rPr>
              <a:t>NUTRITION &amp; EXERCISE FOCUSED NAV</a:t>
            </a:r>
            <a:endParaRPr lang="en-US" dirty="0">
              <a:solidFill>
                <a:schemeClr val="tx1">
                  <a:lumMod val="75000"/>
                  <a:lumOff val="25000"/>
                </a:schemeClr>
              </a:solidFill>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75" y="3305544"/>
            <a:ext cx="2739745" cy="22257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ular Callout 8"/>
          <p:cNvSpPr/>
          <p:nvPr/>
        </p:nvSpPr>
        <p:spPr bwMode="auto">
          <a:xfrm>
            <a:off x="1403131" y="3226714"/>
            <a:ext cx="1508089" cy="1191722"/>
          </a:xfrm>
          <a:prstGeom prst="wedgeRectCallout">
            <a:avLst>
              <a:gd name="adj1" fmla="val -54286"/>
              <a:gd name="adj2" fmla="val -73761"/>
            </a:avLst>
          </a:prstGeom>
          <a:noFill/>
          <a:ln w="57150">
            <a:solidFill>
              <a:srgbClr val="0070C0"/>
            </a:solidFill>
            <a:round/>
            <a:headEnd/>
            <a:tailEnd/>
          </a:ln>
        </p:spPr>
        <p:txBody>
          <a:bodyPr rtlCol="0" anchor="ctr"/>
          <a:lstStyle/>
          <a:p>
            <a:pPr algn="ctr"/>
            <a:endParaRPr lang="en-US" dirty="0"/>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166" y="3602432"/>
            <a:ext cx="2743200" cy="926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046694" y="1363478"/>
            <a:ext cx="3010692" cy="1815882"/>
          </a:xfrm>
          <a:prstGeom prst="rect">
            <a:avLst/>
          </a:prstGeom>
          <a:noFill/>
        </p:spPr>
        <p:txBody>
          <a:bodyPr wrap="square" rtlCol="0">
            <a:spAutoFit/>
          </a:bodyPr>
          <a:lstStyle/>
          <a:p>
            <a:pPr algn="ctr"/>
            <a:r>
              <a:rPr lang="en-US" sz="2800" dirty="0" smtClean="0">
                <a:solidFill>
                  <a:schemeClr val="tx1">
                    <a:lumMod val="75000"/>
                    <a:lumOff val="25000"/>
                  </a:schemeClr>
                </a:solidFill>
              </a:rPr>
              <a:t>CONDITION TARGETED</a:t>
            </a:r>
          </a:p>
          <a:p>
            <a:pPr algn="ctr"/>
            <a:r>
              <a:rPr lang="en-US" sz="2800" dirty="0" smtClean="0">
                <a:solidFill>
                  <a:schemeClr val="tx1">
                    <a:lumMod val="75000"/>
                    <a:lumOff val="25000"/>
                  </a:schemeClr>
                </a:solidFill>
              </a:rPr>
              <a:t>PRODUCT SHOWCASES</a:t>
            </a:r>
            <a:endParaRPr lang="en-US" dirty="0">
              <a:solidFill>
                <a:schemeClr val="tx1">
                  <a:lumMod val="75000"/>
                  <a:lumOff val="25000"/>
                </a:schemeClr>
              </a:solidFill>
            </a:endParaRPr>
          </a:p>
        </p:txBody>
      </p:sp>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623" y="3419456"/>
            <a:ext cx="2860783" cy="1245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ular Callout 16"/>
          <p:cNvSpPr/>
          <p:nvPr/>
        </p:nvSpPr>
        <p:spPr bwMode="auto">
          <a:xfrm>
            <a:off x="3216166" y="3446385"/>
            <a:ext cx="2743200" cy="1191722"/>
          </a:xfrm>
          <a:prstGeom prst="wedgeRectCallout">
            <a:avLst>
              <a:gd name="adj1" fmla="val 7208"/>
              <a:gd name="adj2" fmla="val -72438"/>
            </a:avLst>
          </a:prstGeom>
          <a:noFill/>
          <a:ln w="57150">
            <a:solidFill>
              <a:srgbClr val="0070C0"/>
            </a:solidFill>
            <a:round/>
            <a:headEnd/>
            <a:tailEnd/>
          </a:ln>
        </p:spPr>
        <p:txBody>
          <a:bodyPr rtlCol="0" anchor="ctr"/>
          <a:lstStyle/>
          <a:p>
            <a:pPr algn="ctr"/>
            <a:endParaRPr lang="en-US" dirty="0"/>
          </a:p>
        </p:txBody>
      </p:sp>
      <p:sp>
        <p:nvSpPr>
          <p:cNvPr id="18" name="TextBox 17"/>
          <p:cNvSpPr txBox="1"/>
          <p:nvPr/>
        </p:nvSpPr>
        <p:spPr>
          <a:xfrm>
            <a:off x="6061714" y="1363478"/>
            <a:ext cx="3010692" cy="1815882"/>
          </a:xfrm>
          <a:prstGeom prst="rect">
            <a:avLst/>
          </a:prstGeom>
          <a:noFill/>
        </p:spPr>
        <p:txBody>
          <a:bodyPr wrap="square" rtlCol="0">
            <a:spAutoFit/>
          </a:bodyPr>
          <a:lstStyle/>
          <a:p>
            <a:pPr algn="ctr"/>
            <a:r>
              <a:rPr lang="en-US" sz="2800" dirty="0" smtClean="0">
                <a:solidFill>
                  <a:schemeClr val="tx1">
                    <a:lumMod val="75000"/>
                    <a:lumOff val="25000"/>
                  </a:schemeClr>
                </a:solidFill>
              </a:rPr>
              <a:t>CROSS CATEGORY PRODUCT RECC’S</a:t>
            </a:r>
            <a:endParaRPr lang="en-US" dirty="0">
              <a:solidFill>
                <a:schemeClr val="tx1">
                  <a:lumMod val="75000"/>
                  <a:lumOff val="25000"/>
                </a:schemeClr>
              </a:solidFill>
            </a:endParaRPr>
          </a:p>
        </p:txBody>
      </p:sp>
      <p:sp>
        <p:nvSpPr>
          <p:cNvPr id="19" name="Rectangular Callout 18"/>
          <p:cNvSpPr/>
          <p:nvPr/>
        </p:nvSpPr>
        <p:spPr bwMode="auto">
          <a:xfrm>
            <a:off x="6270414" y="3444175"/>
            <a:ext cx="2743200" cy="1191722"/>
          </a:xfrm>
          <a:prstGeom prst="wedgeRectCallout">
            <a:avLst>
              <a:gd name="adj1" fmla="val 7208"/>
              <a:gd name="adj2" fmla="val -72438"/>
            </a:avLst>
          </a:prstGeom>
          <a:noFill/>
          <a:ln w="57150">
            <a:solidFill>
              <a:srgbClr val="0070C0"/>
            </a:solidFill>
            <a:round/>
            <a:headEnd/>
            <a:tailEnd/>
          </a:ln>
        </p:spPr>
        <p:txBody>
          <a:bodyPr rtlCol="0" anchor="ctr"/>
          <a:lstStyle/>
          <a:p>
            <a:pPr algn="ctr"/>
            <a:endParaRPr lang="en-US" dirty="0"/>
          </a:p>
        </p:txBody>
      </p:sp>
    </p:spTree>
    <p:extLst>
      <p:ext uri="{BB962C8B-B14F-4D97-AF65-F5344CB8AC3E}">
        <p14:creationId xmlns:p14="http://schemas.microsoft.com/office/powerpoint/2010/main" val="2823536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Ignites Revenue</a:t>
            </a:r>
            <a:endParaRPr lang="en-US" dirty="0"/>
          </a:p>
        </p:txBody>
      </p:sp>
      <p:sp>
        <p:nvSpPr>
          <p:cNvPr id="3" name="Text Placeholder 2"/>
          <p:cNvSpPr>
            <a:spLocks noGrp="1"/>
          </p:cNvSpPr>
          <p:nvPr>
            <p:ph type="body" sz="quarter" idx="13"/>
          </p:nvPr>
        </p:nvSpPr>
        <p:spPr/>
        <p:txBody>
          <a:bodyPr/>
          <a:lstStyle/>
          <a:p>
            <a:endParaRPr lang="en-US"/>
          </a:p>
        </p:txBody>
      </p:sp>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13</a:t>
            </a:fld>
            <a:endParaRPr lang="de-DE"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13" y="4349154"/>
            <a:ext cx="1489373" cy="148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4587" b="47261"/>
          <a:stretch/>
        </p:blipFill>
        <p:spPr>
          <a:xfrm>
            <a:off x="1589184" y="4369353"/>
            <a:ext cx="2049365" cy="1484592"/>
          </a:xfrm>
          <a:prstGeom prst="rect">
            <a:avLst/>
          </a:prstGeom>
        </p:spPr>
      </p:pic>
      <p:sp>
        <p:nvSpPr>
          <p:cNvPr id="12" name="Right Arrow 11"/>
          <p:cNvSpPr/>
          <p:nvPr/>
        </p:nvSpPr>
        <p:spPr bwMode="auto">
          <a:xfrm>
            <a:off x="1600199" y="3156553"/>
            <a:ext cx="4101822" cy="984200"/>
          </a:xfrm>
          <a:prstGeom prst="rightArrow">
            <a:avLst>
              <a:gd name="adj1" fmla="val 32131"/>
              <a:gd name="adj2" fmla="val 51014"/>
            </a:avLst>
          </a:prstGeom>
          <a:ln>
            <a:noFill/>
            <a:headEnd/>
            <a:tailEn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3" name="Right Arrow 12"/>
          <p:cNvSpPr/>
          <p:nvPr/>
        </p:nvSpPr>
        <p:spPr bwMode="auto">
          <a:xfrm rot="16200000">
            <a:off x="1102239" y="3010514"/>
            <a:ext cx="1218625" cy="825478"/>
          </a:xfrm>
          <a:prstGeom prst="rightArrow">
            <a:avLst>
              <a:gd name="adj1" fmla="val 32131"/>
              <a:gd name="adj2" fmla="val 51014"/>
            </a:avLst>
          </a:prstGeom>
          <a:ln>
            <a:noFill/>
            <a:headEnd/>
            <a:tailEn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4" name="Right Arrow 13"/>
          <p:cNvSpPr/>
          <p:nvPr/>
        </p:nvSpPr>
        <p:spPr bwMode="auto">
          <a:xfrm rot="5400000">
            <a:off x="1116633" y="3753177"/>
            <a:ext cx="1218625" cy="825478"/>
          </a:xfrm>
          <a:prstGeom prst="rightArrow">
            <a:avLst>
              <a:gd name="adj1" fmla="val 32131"/>
              <a:gd name="adj2" fmla="val 51014"/>
            </a:avLst>
          </a:prstGeom>
          <a:ln>
            <a:noFill/>
            <a:headEnd/>
            <a:tailEn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35" y="1170757"/>
            <a:ext cx="3314699" cy="1925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810250" y="1180981"/>
            <a:ext cx="3010692" cy="1692771"/>
          </a:xfrm>
          <a:prstGeom prst="rect">
            <a:avLst/>
          </a:prstGeom>
          <a:noFill/>
        </p:spPr>
        <p:txBody>
          <a:bodyPr wrap="square" rtlCol="0">
            <a:spAutoFit/>
          </a:bodyPr>
          <a:lstStyle/>
          <a:p>
            <a:pPr algn="ctr"/>
            <a:r>
              <a:rPr lang="en-US" sz="2800" dirty="0" smtClean="0">
                <a:solidFill>
                  <a:schemeClr val="tx1">
                    <a:lumMod val="75000"/>
                    <a:lumOff val="25000"/>
                  </a:schemeClr>
                </a:solidFill>
              </a:rPr>
              <a:t>PRECISE</a:t>
            </a:r>
          </a:p>
          <a:p>
            <a:pPr algn="ctr"/>
            <a:r>
              <a:rPr lang="en-US" sz="2800" dirty="0" smtClean="0">
                <a:solidFill>
                  <a:schemeClr val="tx1">
                    <a:lumMod val="75000"/>
                    <a:lumOff val="25000"/>
                  </a:schemeClr>
                </a:solidFill>
              </a:rPr>
              <a:t>TARGETED</a:t>
            </a:r>
          </a:p>
          <a:p>
            <a:pPr algn="ctr"/>
            <a:r>
              <a:rPr lang="en-US" sz="2800" dirty="0" smtClean="0">
                <a:solidFill>
                  <a:schemeClr val="tx1">
                    <a:lumMod val="75000"/>
                    <a:lumOff val="25000"/>
                  </a:schemeClr>
                </a:solidFill>
              </a:rPr>
              <a:t>OFFERS</a:t>
            </a:r>
          </a:p>
          <a:p>
            <a:pPr algn="ctr"/>
            <a:r>
              <a:rPr lang="en-US" dirty="0">
                <a:solidFill>
                  <a:schemeClr val="tx1">
                    <a:lumMod val="75000"/>
                    <a:lumOff val="25000"/>
                  </a:schemeClr>
                </a:solidFill>
              </a:rPr>
              <a:t>v</a:t>
            </a:r>
            <a:r>
              <a:rPr lang="en-US" dirty="0" smtClean="0">
                <a:solidFill>
                  <a:schemeClr val="tx1">
                    <a:lumMod val="75000"/>
                    <a:lumOff val="25000"/>
                  </a:schemeClr>
                </a:solidFill>
              </a:rPr>
              <a:t>ia retargeted banners</a:t>
            </a:r>
            <a:endParaRPr lang="en-US" sz="1200" dirty="0">
              <a:solidFill>
                <a:schemeClr val="tx1">
                  <a:lumMod val="75000"/>
                  <a:lumOff val="25000"/>
                </a:schemeClr>
              </a:solidFill>
            </a:endParaRPr>
          </a:p>
        </p:txBody>
      </p:sp>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2037" r="12240" b="53503"/>
          <a:stretch/>
        </p:blipFill>
        <p:spPr bwMode="auto">
          <a:xfrm>
            <a:off x="5810250" y="3194366"/>
            <a:ext cx="138881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580991" y="2782408"/>
            <a:ext cx="1844566" cy="338554"/>
          </a:xfrm>
          <a:prstGeom prst="rect">
            <a:avLst/>
          </a:prstGeom>
          <a:noFill/>
        </p:spPr>
        <p:txBody>
          <a:bodyPr wrap="square" rtlCol="0">
            <a:spAutoFit/>
          </a:bodyPr>
          <a:lstStyle/>
          <a:p>
            <a:pPr algn="ctr"/>
            <a:r>
              <a:rPr lang="en-US" sz="1600" dirty="0" smtClean="0"/>
              <a:t>Ad Banners</a:t>
            </a:r>
            <a:endParaRPr lang="en-US" sz="1600" dirty="0"/>
          </a:p>
        </p:txBody>
      </p:sp>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6472" y="4620483"/>
            <a:ext cx="694154" cy="121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7246358" y="4281929"/>
            <a:ext cx="1844566" cy="338554"/>
          </a:xfrm>
          <a:prstGeom prst="rect">
            <a:avLst/>
          </a:prstGeom>
          <a:noFill/>
        </p:spPr>
        <p:txBody>
          <a:bodyPr wrap="square" rtlCol="0">
            <a:spAutoFit/>
          </a:bodyPr>
          <a:lstStyle/>
          <a:p>
            <a:pPr algn="ctr"/>
            <a:r>
              <a:rPr lang="en-US" sz="1600" dirty="0" smtClean="0"/>
              <a:t>Mobile Apps</a:t>
            </a:r>
            <a:endParaRPr lang="en-US" sz="1600" dirty="0"/>
          </a:p>
        </p:txBody>
      </p:sp>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1842" y="5449948"/>
            <a:ext cx="1484925" cy="777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5702021" y="5060228"/>
            <a:ext cx="1844566" cy="338554"/>
          </a:xfrm>
          <a:prstGeom prst="rect">
            <a:avLst/>
          </a:prstGeom>
          <a:noFill/>
        </p:spPr>
        <p:txBody>
          <a:bodyPr wrap="square" rtlCol="0">
            <a:spAutoFit/>
          </a:bodyPr>
          <a:lstStyle/>
          <a:p>
            <a:pPr algn="ctr"/>
            <a:r>
              <a:rPr lang="en-US" sz="1600" dirty="0" smtClean="0"/>
              <a:t>Social Media</a:t>
            </a:r>
            <a:endParaRPr lang="en-US" sz="1600" dirty="0"/>
          </a:p>
        </p:txBody>
      </p:sp>
    </p:spTree>
    <p:extLst>
      <p:ext uri="{BB962C8B-B14F-4D97-AF65-F5344CB8AC3E}">
        <p14:creationId xmlns:p14="http://schemas.microsoft.com/office/powerpoint/2010/main" val="1293710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a:t>
            </a:r>
            <a:r>
              <a:rPr lang="en-US" dirty="0"/>
              <a:t>i</a:t>
            </a:r>
            <a:r>
              <a:rPr lang="en-US" dirty="0" smtClean="0"/>
              <a:t>s Everything </a:t>
            </a:r>
            <a:endParaRPr lang="en-US" dirty="0"/>
          </a:p>
        </p:txBody>
      </p:sp>
      <p:sp>
        <p:nvSpPr>
          <p:cNvPr id="3" name="Text Placeholder 2"/>
          <p:cNvSpPr>
            <a:spLocks noGrp="1"/>
          </p:cNvSpPr>
          <p:nvPr>
            <p:ph type="body" sz="quarter" idx="13"/>
          </p:nvPr>
        </p:nvSpPr>
        <p:spPr/>
        <p:txBody>
          <a:bodyPr/>
          <a:lstStyle/>
          <a:p>
            <a:endParaRPr lang="en-US"/>
          </a:p>
        </p:txBody>
      </p:sp>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14</a:t>
            </a:fld>
            <a:endParaRPr lang="de-DE"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46620"/>
          <a:stretch/>
        </p:blipFill>
        <p:spPr>
          <a:xfrm>
            <a:off x="276552" y="2299973"/>
            <a:ext cx="8721673" cy="3331141"/>
          </a:xfrm>
          <a:prstGeom prst="rect">
            <a:avLst/>
          </a:prstGeom>
          <a:ln>
            <a:noFill/>
          </a:ln>
          <a:effectLst>
            <a:outerShdw blurRad="190500" algn="tl" rotWithShape="0">
              <a:srgbClr val="000000">
                <a:alpha val="70000"/>
              </a:srgbClr>
            </a:outerShdw>
          </a:effectLst>
        </p:spPr>
      </p:pic>
      <p:sp>
        <p:nvSpPr>
          <p:cNvPr id="9" name="Rectangular Callout 8"/>
          <p:cNvSpPr/>
          <p:nvPr/>
        </p:nvSpPr>
        <p:spPr bwMode="auto">
          <a:xfrm>
            <a:off x="1056290" y="2002204"/>
            <a:ext cx="2128344" cy="1418897"/>
          </a:xfrm>
          <a:prstGeom prst="wedgeRectCallout">
            <a:avLst/>
          </a:prstGeom>
          <a:ln>
            <a:headEnd/>
            <a:tailEn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117" y="2193004"/>
            <a:ext cx="579753" cy="1037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813033" y="2224536"/>
            <a:ext cx="1308537" cy="954107"/>
          </a:xfrm>
          <a:prstGeom prst="rect">
            <a:avLst/>
          </a:prstGeom>
          <a:noFill/>
        </p:spPr>
        <p:txBody>
          <a:bodyPr wrap="square" rtlCol="0">
            <a:spAutoFit/>
          </a:bodyPr>
          <a:lstStyle/>
          <a:p>
            <a:r>
              <a:rPr lang="en-US" sz="1400" dirty="0" smtClean="0"/>
              <a:t>Blueberries are 40% off for my smoothie</a:t>
            </a:r>
            <a:endParaRPr lang="en-US" sz="1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792" y="2464251"/>
            <a:ext cx="375355" cy="303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ular Callout 13"/>
          <p:cNvSpPr/>
          <p:nvPr/>
        </p:nvSpPr>
        <p:spPr bwMode="auto">
          <a:xfrm>
            <a:off x="3639211" y="1762083"/>
            <a:ext cx="2128344" cy="1418897"/>
          </a:xfrm>
          <a:prstGeom prst="wedgeRectCallout">
            <a:avLst/>
          </a:prstGeom>
          <a:ln>
            <a:headEnd/>
            <a:tailEn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038" y="1952883"/>
            <a:ext cx="579753" cy="1037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395954" y="1984415"/>
            <a:ext cx="1308537" cy="954107"/>
          </a:xfrm>
          <a:prstGeom prst="rect">
            <a:avLst/>
          </a:prstGeom>
          <a:noFill/>
        </p:spPr>
        <p:txBody>
          <a:bodyPr wrap="square" rtlCol="0">
            <a:spAutoFit/>
          </a:bodyPr>
          <a:lstStyle/>
          <a:p>
            <a:r>
              <a:rPr lang="en-US" sz="1400" dirty="0" smtClean="0"/>
              <a:t>Free ticket to special </a:t>
            </a:r>
            <a:r>
              <a:rPr lang="en-US" sz="1400" dirty="0" err="1" smtClean="0"/>
              <a:t>Bikram</a:t>
            </a:r>
            <a:r>
              <a:rPr lang="en-US" sz="1400" dirty="0" smtClean="0"/>
              <a:t> Yoga tonight</a:t>
            </a:r>
            <a:endParaRPr lang="en-US" sz="1400" dirty="0"/>
          </a:p>
        </p:txBody>
      </p:sp>
      <p:pic>
        <p:nvPicPr>
          <p:cNvPr id="7173" name="Picture 5" descr="https://encrypted-tbn1.gstatic.com/images?q=tbn:ANd9GcTugYmNw14VW61Ks2v-Qj0koA-8BjVNMJykXGBFsWZBc85JK-XG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659" y="2219968"/>
            <a:ext cx="308510" cy="19832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ular Callout 18"/>
          <p:cNvSpPr/>
          <p:nvPr/>
        </p:nvSpPr>
        <p:spPr bwMode="auto">
          <a:xfrm>
            <a:off x="5998776" y="3100534"/>
            <a:ext cx="2128344" cy="1418897"/>
          </a:xfrm>
          <a:prstGeom prst="wedgeRectCallout">
            <a:avLst/>
          </a:prstGeom>
          <a:ln>
            <a:headEnd/>
            <a:tailEnd/>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603" y="3291334"/>
            <a:ext cx="579753" cy="1037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755519" y="3322866"/>
            <a:ext cx="1308537" cy="738664"/>
          </a:xfrm>
          <a:prstGeom prst="rect">
            <a:avLst/>
          </a:prstGeom>
          <a:noFill/>
        </p:spPr>
        <p:txBody>
          <a:bodyPr wrap="square" rtlCol="0">
            <a:spAutoFit/>
          </a:bodyPr>
          <a:lstStyle/>
          <a:p>
            <a:r>
              <a:rPr lang="en-US" sz="1400" dirty="0" smtClean="0"/>
              <a:t>All remaining size 10.5s are 75% off</a:t>
            </a:r>
            <a:endParaRPr lang="en-US" sz="1400" dirty="0"/>
          </a:p>
        </p:txBody>
      </p:sp>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9929" y="3525993"/>
            <a:ext cx="419100"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126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Community Work for  Health</a:t>
            </a:r>
            <a:endParaRPr lang="en-US" dirty="0"/>
          </a:p>
        </p:txBody>
      </p:sp>
      <p:sp>
        <p:nvSpPr>
          <p:cNvPr id="3" name="Text Placeholder 2"/>
          <p:cNvSpPr>
            <a:spLocks noGrp="1"/>
          </p:cNvSpPr>
          <p:nvPr>
            <p:ph type="body" sz="quarter" idx="13"/>
          </p:nvPr>
        </p:nvSpPr>
        <p:spPr/>
        <p:txBody>
          <a:bodyPr/>
          <a:lstStyle/>
          <a:p>
            <a:endParaRPr lang="en-US"/>
          </a:p>
        </p:txBody>
      </p:sp>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15</a:t>
            </a:fld>
            <a:endParaRPr lang="de-DE" dirty="0"/>
          </a:p>
        </p:txBody>
      </p:sp>
      <p:sp>
        <p:nvSpPr>
          <p:cNvPr id="8" name="TextBox 7"/>
          <p:cNvSpPr txBox="1"/>
          <p:nvPr/>
        </p:nvSpPr>
        <p:spPr>
          <a:xfrm>
            <a:off x="1371603" y="1145658"/>
            <a:ext cx="6574221" cy="646331"/>
          </a:xfrm>
          <a:prstGeom prst="rect">
            <a:avLst/>
          </a:prstGeom>
          <a:noFill/>
        </p:spPr>
        <p:txBody>
          <a:bodyPr wrap="square" rtlCol="0">
            <a:spAutoFit/>
          </a:bodyPr>
          <a:lstStyle/>
          <a:p>
            <a:pPr algn="ctr"/>
            <a:r>
              <a:rPr lang="en-US" dirty="0" smtClean="0">
                <a:solidFill>
                  <a:schemeClr val="tx1">
                    <a:lumMod val="75000"/>
                    <a:lumOff val="25000"/>
                  </a:schemeClr>
                </a:solidFill>
              </a:rPr>
              <a:t>The amount and type of information people are willing to share has grown, compared to what they find most personal</a:t>
            </a:r>
            <a:endParaRPr lang="en-US" dirty="0">
              <a:solidFill>
                <a:schemeClr val="tx1">
                  <a:lumMod val="75000"/>
                  <a:lumOff val="25000"/>
                </a:schemeClr>
              </a:solidFill>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54" y="2066322"/>
            <a:ext cx="7535541" cy="3609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4081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is Plural ..Not Singular</a:t>
            </a:r>
            <a:endParaRPr lang="en-US" dirty="0"/>
          </a:p>
        </p:txBody>
      </p:sp>
      <p:sp>
        <p:nvSpPr>
          <p:cNvPr id="3" name="Text Placeholder 2"/>
          <p:cNvSpPr>
            <a:spLocks noGrp="1"/>
          </p:cNvSpPr>
          <p:nvPr>
            <p:ph type="body" sz="quarter" idx="13"/>
          </p:nvPr>
        </p:nvSpPr>
        <p:spPr/>
        <p:txBody>
          <a:bodyPr/>
          <a:lstStyle/>
          <a:p>
            <a:endParaRPr lang="en-US"/>
          </a:p>
        </p:txBody>
      </p:sp>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16</a:t>
            </a:fld>
            <a:endParaRPr lang="de-DE" dirty="0"/>
          </a:p>
        </p:txBody>
      </p:sp>
      <p:sp>
        <p:nvSpPr>
          <p:cNvPr id="7" name="Rounded Rectangle 6"/>
          <p:cNvSpPr/>
          <p:nvPr/>
        </p:nvSpPr>
        <p:spPr>
          <a:xfrm>
            <a:off x="457200" y="1226032"/>
            <a:ext cx="15621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Age</a:t>
            </a:r>
            <a:endParaRPr lang="en-US" sz="1200" dirty="0"/>
          </a:p>
        </p:txBody>
      </p:sp>
      <p:sp>
        <p:nvSpPr>
          <p:cNvPr id="8" name="Rounded Rectangle 7"/>
          <p:cNvSpPr/>
          <p:nvPr/>
        </p:nvSpPr>
        <p:spPr>
          <a:xfrm>
            <a:off x="3352800" y="1683232"/>
            <a:ext cx="5410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t>Condition Forecast</a:t>
            </a:r>
            <a:endParaRPr lang="en-US" sz="1200" dirty="0"/>
          </a:p>
        </p:txBody>
      </p:sp>
      <p:sp>
        <p:nvSpPr>
          <p:cNvPr id="9" name="Rounded Rectangle 8"/>
          <p:cNvSpPr/>
          <p:nvPr/>
        </p:nvSpPr>
        <p:spPr>
          <a:xfrm>
            <a:off x="457200" y="1683232"/>
            <a:ext cx="16383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Social Media Keywords</a:t>
            </a:r>
            <a:endParaRPr lang="en-US" sz="1000" dirty="0"/>
          </a:p>
        </p:txBody>
      </p:sp>
      <p:sp>
        <p:nvSpPr>
          <p:cNvPr id="10" name="Rounded Rectangle 9"/>
          <p:cNvSpPr/>
          <p:nvPr/>
        </p:nvSpPr>
        <p:spPr>
          <a:xfrm>
            <a:off x="3733800" y="1226032"/>
            <a:ext cx="1371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Gender</a:t>
            </a:r>
            <a:endParaRPr lang="en-US" sz="1200" dirty="0"/>
          </a:p>
        </p:txBody>
      </p:sp>
      <p:sp>
        <p:nvSpPr>
          <p:cNvPr id="11" name="Rounded Rectangle 10"/>
          <p:cNvSpPr/>
          <p:nvPr/>
        </p:nvSpPr>
        <p:spPr>
          <a:xfrm>
            <a:off x="5257800" y="1226032"/>
            <a:ext cx="1524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Location</a:t>
            </a:r>
            <a:endParaRPr lang="en-US" sz="1200" dirty="0"/>
          </a:p>
        </p:txBody>
      </p:sp>
      <p:sp>
        <p:nvSpPr>
          <p:cNvPr id="12" name="Rounded Rectangle 11"/>
          <p:cNvSpPr/>
          <p:nvPr/>
        </p:nvSpPr>
        <p:spPr>
          <a:xfrm>
            <a:off x="6858000" y="1226032"/>
            <a:ext cx="1905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Celebrity/Charity</a:t>
            </a:r>
            <a:endParaRPr lang="en-US" sz="1200" dirty="0"/>
          </a:p>
        </p:txBody>
      </p:sp>
      <p:sp>
        <p:nvSpPr>
          <p:cNvPr id="13" name="Rounded Rectangle 12"/>
          <p:cNvSpPr/>
          <p:nvPr/>
        </p:nvSpPr>
        <p:spPr>
          <a:xfrm>
            <a:off x="5410200" y="1797532"/>
            <a:ext cx="1066800" cy="1905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a:t>h</a:t>
            </a:r>
            <a:r>
              <a:rPr lang="en-US" sz="1000" dirty="0" smtClean="0"/>
              <a:t>ealth logs</a:t>
            </a:r>
            <a:endParaRPr lang="en-US" sz="1000" dirty="0"/>
          </a:p>
        </p:txBody>
      </p:sp>
      <p:sp>
        <p:nvSpPr>
          <p:cNvPr id="14" name="Rounded Rectangle 13"/>
          <p:cNvSpPr/>
          <p:nvPr/>
        </p:nvSpPr>
        <p:spPr>
          <a:xfrm>
            <a:off x="2095500" y="1226032"/>
            <a:ext cx="15621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Race</a:t>
            </a:r>
            <a:endParaRPr lang="en-US" sz="1200" dirty="0"/>
          </a:p>
        </p:txBody>
      </p:sp>
      <p:sp>
        <p:nvSpPr>
          <p:cNvPr id="15" name="Rounded Rectangle 14"/>
          <p:cNvSpPr/>
          <p:nvPr/>
        </p:nvSpPr>
        <p:spPr>
          <a:xfrm>
            <a:off x="6553200" y="1797532"/>
            <a:ext cx="1676400" cy="1905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smtClean="0"/>
              <a:t>challenge results</a:t>
            </a:r>
            <a:endParaRPr lang="en-US" sz="1000" dirty="0"/>
          </a:p>
        </p:txBody>
      </p:sp>
      <p:sp>
        <p:nvSpPr>
          <p:cNvPr id="16" name="Rounded Rectangle 15"/>
          <p:cNvSpPr/>
          <p:nvPr/>
        </p:nvSpPr>
        <p:spPr>
          <a:xfrm>
            <a:off x="457200" y="2597632"/>
            <a:ext cx="8305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t>Buying Behavior and History</a:t>
            </a:r>
            <a:endParaRPr lang="en-US" sz="1200" dirty="0"/>
          </a:p>
        </p:txBody>
      </p:sp>
      <p:sp>
        <p:nvSpPr>
          <p:cNvPr id="17" name="Rounded Rectangle 16"/>
          <p:cNvSpPr/>
          <p:nvPr/>
        </p:nvSpPr>
        <p:spPr>
          <a:xfrm>
            <a:off x="3276600" y="2711932"/>
            <a:ext cx="1066800" cy="1905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t>opened</a:t>
            </a:r>
            <a:endParaRPr lang="en-US" sz="1000" dirty="0"/>
          </a:p>
        </p:txBody>
      </p:sp>
      <p:sp>
        <p:nvSpPr>
          <p:cNvPr id="18" name="Rounded Rectangle 17"/>
          <p:cNvSpPr/>
          <p:nvPr/>
        </p:nvSpPr>
        <p:spPr>
          <a:xfrm>
            <a:off x="4419600" y="2711932"/>
            <a:ext cx="990600" cy="1905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t>distributed</a:t>
            </a:r>
            <a:endParaRPr lang="en-US" sz="1000" dirty="0"/>
          </a:p>
        </p:txBody>
      </p:sp>
      <p:sp>
        <p:nvSpPr>
          <p:cNvPr id="19" name="Rounded Rectangle 18"/>
          <p:cNvSpPr/>
          <p:nvPr/>
        </p:nvSpPr>
        <p:spPr>
          <a:xfrm>
            <a:off x="5486400" y="2711932"/>
            <a:ext cx="990600" cy="19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dirty="0" smtClean="0"/>
              <a:t>purchased</a:t>
            </a:r>
            <a:endParaRPr lang="en-US" sz="1000" dirty="0"/>
          </a:p>
        </p:txBody>
      </p:sp>
      <p:sp>
        <p:nvSpPr>
          <p:cNvPr id="20" name="Rounded Rectangle 19"/>
          <p:cNvSpPr/>
          <p:nvPr/>
        </p:nvSpPr>
        <p:spPr>
          <a:xfrm>
            <a:off x="6553200" y="2711932"/>
            <a:ext cx="990600" cy="1905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t>reviewed</a:t>
            </a:r>
            <a:endParaRPr lang="en-US" sz="1000" dirty="0"/>
          </a:p>
        </p:txBody>
      </p:sp>
      <p:sp>
        <p:nvSpPr>
          <p:cNvPr id="21" name="Rounded Rectangle 20"/>
          <p:cNvSpPr/>
          <p:nvPr/>
        </p:nvSpPr>
        <p:spPr>
          <a:xfrm>
            <a:off x="7620000" y="2711932"/>
            <a:ext cx="990600" cy="1905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t>repurchased</a:t>
            </a:r>
            <a:endParaRPr lang="en-US" sz="1000" dirty="0"/>
          </a:p>
        </p:txBody>
      </p:sp>
      <p:sp>
        <p:nvSpPr>
          <p:cNvPr id="22" name="Rounded Rectangle 21"/>
          <p:cNvSpPr/>
          <p:nvPr/>
        </p:nvSpPr>
        <p:spPr>
          <a:xfrm>
            <a:off x="457200" y="3601880"/>
            <a:ext cx="15621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Age</a:t>
            </a:r>
            <a:endParaRPr lang="en-US" sz="1200" dirty="0"/>
          </a:p>
        </p:txBody>
      </p:sp>
      <p:sp>
        <p:nvSpPr>
          <p:cNvPr id="23" name="Rounded Rectangle 22"/>
          <p:cNvSpPr/>
          <p:nvPr/>
        </p:nvSpPr>
        <p:spPr>
          <a:xfrm>
            <a:off x="3352800" y="4059080"/>
            <a:ext cx="5410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t>Condition Forecast</a:t>
            </a:r>
            <a:endParaRPr lang="en-US" sz="1200" dirty="0"/>
          </a:p>
        </p:txBody>
      </p:sp>
      <p:sp>
        <p:nvSpPr>
          <p:cNvPr id="24" name="Rounded Rectangle 23"/>
          <p:cNvSpPr/>
          <p:nvPr/>
        </p:nvSpPr>
        <p:spPr>
          <a:xfrm>
            <a:off x="457200" y="4059080"/>
            <a:ext cx="15621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Social Media Keywords</a:t>
            </a:r>
            <a:endParaRPr lang="en-US" sz="1000" dirty="0"/>
          </a:p>
        </p:txBody>
      </p:sp>
      <p:sp>
        <p:nvSpPr>
          <p:cNvPr id="25" name="Rounded Rectangle 24"/>
          <p:cNvSpPr/>
          <p:nvPr/>
        </p:nvSpPr>
        <p:spPr>
          <a:xfrm>
            <a:off x="3733800" y="3601880"/>
            <a:ext cx="1371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Gender</a:t>
            </a:r>
            <a:endParaRPr lang="en-US" sz="1200" dirty="0"/>
          </a:p>
        </p:txBody>
      </p:sp>
      <p:sp>
        <p:nvSpPr>
          <p:cNvPr id="26" name="Rounded Rectangle 25"/>
          <p:cNvSpPr/>
          <p:nvPr/>
        </p:nvSpPr>
        <p:spPr>
          <a:xfrm>
            <a:off x="5257800" y="3601880"/>
            <a:ext cx="1524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Location</a:t>
            </a:r>
            <a:endParaRPr lang="en-US" sz="1200" dirty="0"/>
          </a:p>
        </p:txBody>
      </p:sp>
      <p:sp>
        <p:nvSpPr>
          <p:cNvPr id="27" name="Rounded Rectangle 26"/>
          <p:cNvSpPr/>
          <p:nvPr/>
        </p:nvSpPr>
        <p:spPr>
          <a:xfrm>
            <a:off x="6858000" y="3601880"/>
            <a:ext cx="1905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Celebrity/Charity</a:t>
            </a:r>
            <a:endParaRPr lang="en-US" sz="1200" dirty="0"/>
          </a:p>
        </p:txBody>
      </p:sp>
      <p:sp>
        <p:nvSpPr>
          <p:cNvPr id="28" name="Rounded Rectangle 27"/>
          <p:cNvSpPr/>
          <p:nvPr/>
        </p:nvSpPr>
        <p:spPr>
          <a:xfrm>
            <a:off x="5410200" y="4173380"/>
            <a:ext cx="1066800" cy="1905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a:t>h</a:t>
            </a:r>
            <a:r>
              <a:rPr lang="en-US" sz="1000" dirty="0" smtClean="0"/>
              <a:t>ealth logs</a:t>
            </a:r>
            <a:endParaRPr lang="en-US" sz="1000" dirty="0"/>
          </a:p>
        </p:txBody>
      </p:sp>
      <p:sp>
        <p:nvSpPr>
          <p:cNvPr id="29" name="Rounded Rectangle 28"/>
          <p:cNvSpPr/>
          <p:nvPr/>
        </p:nvSpPr>
        <p:spPr>
          <a:xfrm>
            <a:off x="2095500" y="3601880"/>
            <a:ext cx="15621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Race</a:t>
            </a:r>
            <a:endParaRPr lang="en-US" sz="1200" dirty="0"/>
          </a:p>
        </p:txBody>
      </p:sp>
      <p:sp>
        <p:nvSpPr>
          <p:cNvPr id="30" name="Rounded Rectangle 29"/>
          <p:cNvSpPr/>
          <p:nvPr/>
        </p:nvSpPr>
        <p:spPr>
          <a:xfrm>
            <a:off x="6553200" y="4173380"/>
            <a:ext cx="1676400" cy="1905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smtClean="0"/>
              <a:t>challenge results</a:t>
            </a:r>
            <a:endParaRPr lang="en-US" sz="1000" dirty="0"/>
          </a:p>
        </p:txBody>
      </p:sp>
      <p:sp>
        <p:nvSpPr>
          <p:cNvPr id="31" name="Rounded Rectangle 30"/>
          <p:cNvSpPr/>
          <p:nvPr/>
        </p:nvSpPr>
        <p:spPr>
          <a:xfrm>
            <a:off x="457200" y="4958835"/>
            <a:ext cx="8305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t>Buying Behavior and History</a:t>
            </a:r>
            <a:endParaRPr lang="en-US" sz="1200" dirty="0"/>
          </a:p>
        </p:txBody>
      </p:sp>
      <p:sp>
        <p:nvSpPr>
          <p:cNvPr id="32" name="Rounded Rectangle 31"/>
          <p:cNvSpPr/>
          <p:nvPr/>
        </p:nvSpPr>
        <p:spPr>
          <a:xfrm>
            <a:off x="3276600" y="5018543"/>
            <a:ext cx="1066800" cy="1905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t>opened</a:t>
            </a:r>
            <a:endParaRPr lang="en-US" sz="1000" dirty="0"/>
          </a:p>
        </p:txBody>
      </p:sp>
      <p:sp>
        <p:nvSpPr>
          <p:cNvPr id="33" name="Rounded Rectangle 32"/>
          <p:cNvSpPr/>
          <p:nvPr/>
        </p:nvSpPr>
        <p:spPr>
          <a:xfrm>
            <a:off x="4419600" y="5018543"/>
            <a:ext cx="990600" cy="1905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t>distributed</a:t>
            </a:r>
            <a:endParaRPr lang="en-US" sz="1000" dirty="0"/>
          </a:p>
        </p:txBody>
      </p:sp>
      <p:sp>
        <p:nvSpPr>
          <p:cNvPr id="34" name="Rounded Rectangle 33"/>
          <p:cNvSpPr/>
          <p:nvPr/>
        </p:nvSpPr>
        <p:spPr>
          <a:xfrm>
            <a:off x="5486400" y="5018543"/>
            <a:ext cx="990600" cy="19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dirty="0" smtClean="0"/>
              <a:t>purchased</a:t>
            </a:r>
            <a:endParaRPr lang="en-US" sz="1000" dirty="0"/>
          </a:p>
        </p:txBody>
      </p:sp>
      <p:sp>
        <p:nvSpPr>
          <p:cNvPr id="35" name="Rounded Rectangle 34"/>
          <p:cNvSpPr/>
          <p:nvPr/>
        </p:nvSpPr>
        <p:spPr>
          <a:xfrm>
            <a:off x="6553200" y="5018543"/>
            <a:ext cx="990600" cy="1905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t>reviewed</a:t>
            </a:r>
            <a:endParaRPr lang="en-US" sz="1000" dirty="0"/>
          </a:p>
        </p:txBody>
      </p:sp>
      <p:sp>
        <p:nvSpPr>
          <p:cNvPr id="36" name="Rounded Rectangle 35"/>
          <p:cNvSpPr/>
          <p:nvPr/>
        </p:nvSpPr>
        <p:spPr>
          <a:xfrm>
            <a:off x="7620000" y="5018543"/>
            <a:ext cx="990600" cy="1905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t>repurchased</a:t>
            </a:r>
            <a:endParaRPr lang="en-US" sz="1000" dirty="0"/>
          </a:p>
        </p:txBody>
      </p:sp>
      <p:sp>
        <p:nvSpPr>
          <p:cNvPr id="37" name="TextBox 36"/>
          <p:cNvSpPr txBox="1"/>
          <p:nvPr/>
        </p:nvSpPr>
        <p:spPr>
          <a:xfrm>
            <a:off x="457200" y="3115112"/>
            <a:ext cx="8305800" cy="430887"/>
          </a:xfrm>
          <a:prstGeom prst="rect">
            <a:avLst/>
          </a:prstGeom>
          <a:noFill/>
        </p:spPr>
        <p:txBody>
          <a:bodyPr wrap="square" rtlCol="0">
            <a:spAutoFit/>
          </a:bodyPr>
          <a:lstStyle/>
          <a:p>
            <a:r>
              <a:rPr lang="en-US" sz="1050" dirty="0"/>
              <a:t>Based on one member’s profile and buying behavior, product/service/content recommendations can be made to different members with similar profiles. </a:t>
            </a:r>
          </a:p>
        </p:txBody>
      </p:sp>
      <p:cxnSp>
        <p:nvCxnSpPr>
          <p:cNvPr id="38" name="Straight Arrow Connector 37"/>
          <p:cNvCxnSpPr>
            <a:endCxn id="34" idx="0"/>
          </p:cNvCxnSpPr>
          <p:nvPr/>
        </p:nvCxnSpPr>
        <p:spPr>
          <a:xfrm>
            <a:off x="5981700" y="2861488"/>
            <a:ext cx="0" cy="2157055"/>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3048000" y="5757088"/>
            <a:ext cx="2514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CONTENT</a:t>
            </a:r>
            <a:br>
              <a:rPr lang="en-US" sz="1000" dirty="0" smtClean="0"/>
            </a:br>
            <a:r>
              <a:rPr lang="en-US" sz="1000" dirty="0" smtClean="0"/>
              <a:t>recommendations </a:t>
            </a:r>
            <a:r>
              <a:rPr lang="en-US" sz="1000" dirty="0"/>
              <a:t>based on existing inventory of content( </a:t>
            </a:r>
            <a:r>
              <a:rPr lang="en-US" sz="1000" dirty="0" err="1"/>
              <a:t>print,video.digital</a:t>
            </a:r>
            <a:r>
              <a:rPr lang="en-US" sz="1000" dirty="0"/>
              <a:t>) of third parties</a:t>
            </a:r>
          </a:p>
        </p:txBody>
      </p:sp>
      <p:sp>
        <p:nvSpPr>
          <p:cNvPr id="40" name="TextBox 39"/>
          <p:cNvSpPr txBox="1"/>
          <p:nvPr/>
        </p:nvSpPr>
        <p:spPr>
          <a:xfrm>
            <a:off x="457200" y="5373111"/>
            <a:ext cx="8305800" cy="261610"/>
          </a:xfrm>
          <a:prstGeom prst="rect">
            <a:avLst/>
          </a:prstGeom>
          <a:noFill/>
        </p:spPr>
        <p:txBody>
          <a:bodyPr wrap="square" rtlCol="0">
            <a:spAutoFit/>
          </a:bodyPr>
          <a:lstStyle/>
          <a:p>
            <a:r>
              <a:rPr lang="en-US" sz="1050" dirty="0" smtClean="0"/>
              <a:t>Recommendations can include a variety of items including but not limited to…</a:t>
            </a:r>
            <a:endParaRPr lang="en-US" sz="1050" dirty="0"/>
          </a:p>
        </p:txBody>
      </p:sp>
      <p:sp>
        <p:nvSpPr>
          <p:cNvPr id="41" name="Rounded Rectangle 40"/>
          <p:cNvSpPr/>
          <p:nvPr/>
        </p:nvSpPr>
        <p:spPr>
          <a:xfrm>
            <a:off x="419100" y="5757088"/>
            <a:ext cx="2514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PRODUCTS</a:t>
            </a:r>
            <a:br>
              <a:rPr lang="en-US" sz="1000" dirty="0" smtClean="0"/>
            </a:br>
            <a:r>
              <a:rPr lang="en-US" sz="1000" dirty="0" smtClean="0"/>
              <a:t>recommendations </a:t>
            </a:r>
            <a:r>
              <a:rPr lang="en-US" sz="1000" dirty="0"/>
              <a:t>based on </a:t>
            </a:r>
            <a:r>
              <a:rPr lang="en-US" sz="1000" dirty="0" smtClean="0"/>
              <a:t>matching profiles as illustrated above</a:t>
            </a:r>
            <a:endParaRPr lang="en-US" sz="1000" dirty="0"/>
          </a:p>
        </p:txBody>
      </p:sp>
      <p:sp>
        <p:nvSpPr>
          <p:cNvPr id="42" name="Rounded Rectangle 41"/>
          <p:cNvSpPr/>
          <p:nvPr/>
        </p:nvSpPr>
        <p:spPr>
          <a:xfrm>
            <a:off x="5638800" y="5757088"/>
            <a:ext cx="2514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APPLICATION</a:t>
            </a:r>
            <a:br>
              <a:rPr lang="en-US" sz="1000" dirty="0" smtClean="0"/>
            </a:br>
            <a:r>
              <a:rPr lang="en-US" sz="1000" dirty="0" smtClean="0"/>
              <a:t>recommendations </a:t>
            </a:r>
            <a:r>
              <a:rPr lang="en-US" sz="1000" dirty="0"/>
              <a:t>for monitoring of personal health and fitness</a:t>
            </a:r>
          </a:p>
        </p:txBody>
      </p:sp>
      <p:sp>
        <p:nvSpPr>
          <p:cNvPr id="43" name="Rounded Rectangle 42"/>
          <p:cNvSpPr/>
          <p:nvPr/>
        </p:nvSpPr>
        <p:spPr>
          <a:xfrm>
            <a:off x="2171700" y="1683232"/>
            <a:ext cx="11049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Device Data</a:t>
            </a:r>
            <a:endParaRPr lang="en-US" sz="1000" dirty="0"/>
          </a:p>
        </p:txBody>
      </p:sp>
      <p:sp>
        <p:nvSpPr>
          <p:cNvPr id="44" name="Rounded Rectangle 43"/>
          <p:cNvSpPr/>
          <p:nvPr/>
        </p:nvSpPr>
        <p:spPr>
          <a:xfrm>
            <a:off x="2105479" y="4059080"/>
            <a:ext cx="11049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Device Data</a:t>
            </a:r>
            <a:endParaRPr lang="en-US" sz="1000" dirty="0"/>
          </a:p>
        </p:txBody>
      </p:sp>
      <p:sp>
        <p:nvSpPr>
          <p:cNvPr id="45" name="Rounded Rectangle 44"/>
          <p:cNvSpPr/>
          <p:nvPr/>
        </p:nvSpPr>
        <p:spPr>
          <a:xfrm>
            <a:off x="457200" y="2140432"/>
            <a:ext cx="41529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third party data such as location, weather, traffic data with health data for personalization</a:t>
            </a:r>
          </a:p>
        </p:txBody>
      </p:sp>
      <p:sp>
        <p:nvSpPr>
          <p:cNvPr id="46" name="Rounded Rectangle 45"/>
          <p:cNvSpPr/>
          <p:nvPr/>
        </p:nvSpPr>
        <p:spPr>
          <a:xfrm>
            <a:off x="4705350" y="2140432"/>
            <a:ext cx="41529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History of places last visited</a:t>
            </a:r>
            <a:endParaRPr lang="en-US" sz="1000" dirty="0"/>
          </a:p>
        </p:txBody>
      </p:sp>
      <p:sp>
        <p:nvSpPr>
          <p:cNvPr id="47" name="Rounded Rectangle 46"/>
          <p:cNvSpPr/>
          <p:nvPr/>
        </p:nvSpPr>
        <p:spPr>
          <a:xfrm>
            <a:off x="457200" y="4516280"/>
            <a:ext cx="41529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third party data such as location, weather, traffic data with health data for personalization</a:t>
            </a:r>
          </a:p>
        </p:txBody>
      </p:sp>
      <p:sp>
        <p:nvSpPr>
          <p:cNvPr id="48" name="Rounded Rectangle 47"/>
          <p:cNvSpPr/>
          <p:nvPr/>
        </p:nvSpPr>
        <p:spPr>
          <a:xfrm>
            <a:off x="4705350" y="4516280"/>
            <a:ext cx="41529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History of places last visited</a:t>
            </a:r>
            <a:endParaRPr lang="en-US" sz="1000" dirty="0"/>
          </a:p>
        </p:txBody>
      </p:sp>
    </p:spTree>
    <p:extLst>
      <p:ext uri="{BB962C8B-B14F-4D97-AF65-F5344CB8AC3E}">
        <p14:creationId xmlns:p14="http://schemas.microsoft.com/office/powerpoint/2010/main" val="4030159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HEALTHCARE COMSUMER IN 2020</a:t>
            </a:r>
            <a:endParaRPr lang="en-US" dirty="0"/>
          </a:p>
        </p:txBody>
      </p:sp>
      <p:sp>
        <p:nvSpPr>
          <p:cNvPr id="3" name="Text Placeholder 2"/>
          <p:cNvSpPr>
            <a:spLocks noGrp="1"/>
          </p:cNvSpPr>
          <p:nvPr>
            <p:ph type="body" sz="quarter" idx="13"/>
          </p:nvPr>
        </p:nvSpPr>
        <p:spPr/>
        <p:txBody>
          <a:bodyPr/>
          <a:lstStyle/>
          <a:p>
            <a:endParaRPr lang="en-US"/>
          </a:p>
        </p:txBody>
      </p:sp>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17</a:t>
            </a:fld>
            <a:endParaRPr lang="de-DE" dirty="0"/>
          </a:p>
        </p:txBody>
      </p:sp>
      <p:sp>
        <p:nvSpPr>
          <p:cNvPr id="12" name="TextBox 11"/>
          <p:cNvSpPr txBox="1"/>
          <p:nvPr/>
        </p:nvSpPr>
        <p:spPr>
          <a:xfrm>
            <a:off x="304800" y="4318992"/>
            <a:ext cx="4305300" cy="1754326"/>
          </a:xfrm>
          <a:prstGeom prst="rect">
            <a:avLst/>
          </a:prstGeom>
          <a:noFill/>
        </p:spPr>
        <p:txBody>
          <a:bodyPr wrap="square" rtlCol="0">
            <a:spAutoFit/>
          </a:bodyPr>
          <a:lstStyle/>
          <a:p>
            <a:pPr algn="ctr"/>
            <a:r>
              <a:rPr lang="en-US" dirty="0">
                <a:solidFill>
                  <a:schemeClr val="tx1">
                    <a:lumMod val="75000"/>
                    <a:lumOff val="25000"/>
                  </a:schemeClr>
                </a:solidFill>
              </a:rPr>
              <a:t> I am a 30 year old white female from California who is a fan </a:t>
            </a:r>
            <a:r>
              <a:rPr lang="en-US" dirty="0" smtClean="0">
                <a:solidFill>
                  <a:schemeClr val="tx1">
                    <a:lumMod val="75000"/>
                    <a:lumOff val="25000"/>
                  </a:schemeClr>
                </a:solidFill>
              </a:rPr>
              <a:t>of Matthew </a:t>
            </a:r>
            <a:r>
              <a:rPr lang="en-US" dirty="0" err="1">
                <a:solidFill>
                  <a:schemeClr val="tx1">
                    <a:lumMod val="75000"/>
                    <a:lumOff val="25000"/>
                  </a:schemeClr>
                </a:solidFill>
              </a:rPr>
              <a:t>McConaughey</a:t>
            </a:r>
            <a:r>
              <a:rPr lang="en-US" dirty="0">
                <a:solidFill>
                  <a:schemeClr val="tx1">
                    <a:lumMod val="75000"/>
                    <a:lumOff val="25000"/>
                  </a:schemeClr>
                </a:solidFill>
              </a:rPr>
              <a:t> and just found out from his Facebook page that he </a:t>
            </a:r>
            <a:r>
              <a:rPr lang="en-US" dirty="0" smtClean="0">
                <a:solidFill>
                  <a:schemeClr val="tx1">
                    <a:lumMod val="75000"/>
                    <a:lumOff val="25000"/>
                  </a:schemeClr>
                </a:solidFill>
              </a:rPr>
              <a:t>has launched </a:t>
            </a:r>
            <a:r>
              <a:rPr lang="en-US" dirty="0">
                <a:solidFill>
                  <a:schemeClr val="tx1">
                    <a:lumMod val="75000"/>
                    <a:lumOff val="25000"/>
                  </a:schemeClr>
                </a:solidFill>
              </a:rPr>
              <a:t>a campaign to encourage people to focus on fitness and weight loss</a:t>
            </a:r>
            <a:r>
              <a:rPr lang="en-US" dirty="0" smtClean="0">
                <a:solidFill>
                  <a:schemeClr val="tx1">
                    <a:lumMod val="75000"/>
                    <a:lumOff val="25000"/>
                  </a:schemeClr>
                </a:solidFill>
              </a:rPr>
              <a:t>.</a:t>
            </a:r>
            <a:endParaRPr lang="en-US" dirty="0">
              <a:solidFill>
                <a:schemeClr val="tx1">
                  <a:lumMod val="75000"/>
                  <a:lumOff val="2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077" y="1290042"/>
            <a:ext cx="2978746" cy="297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rotWithShape="1">
          <a:blip r:embed="rId3">
            <a:extLst/>
          </a:blip>
          <a:srcRect l="11221" r="11005" b="12"/>
          <a:stretch/>
        </p:blipFill>
        <p:spPr>
          <a:xfrm>
            <a:off x="4857749" y="1300377"/>
            <a:ext cx="600075" cy="9491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3" name="TextBox 12"/>
          <p:cNvSpPr txBox="1"/>
          <p:nvPr/>
        </p:nvSpPr>
        <p:spPr>
          <a:xfrm>
            <a:off x="5619750" y="1202418"/>
            <a:ext cx="3448050" cy="4524315"/>
          </a:xfrm>
          <a:prstGeom prst="rect">
            <a:avLst/>
          </a:prstGeom>
          <a:noFill/>
        </p:spPr>
        <p:txBody>
          <a:bodyPr wrap="square" rtlCol="0">
            <a:spAutoFit/>
          </a:bodyPr>
          <a:lstStyle/>
          <a:p>
            <a:r>
              <a:rPr lang="en-US" sz="1600" dirty="0" smtClean="0"/>
              <a:t>I </a:t>
            </a:r>
            <a:r>
              <a:rPr lang="en-US" sz="1600" dirty="0"/>
              <a:t>sign up for Matthew’s campaign on Good Chime! from his </a:t>
            </a:r>
            <a:r>
              <a:rPr lang="en-US" sz="1600" dirty="0" smtClean="0"/>
              <a:t>Facebook page </a:t>
            </a:r>
            <a:r>
              <a:rPr lang="en-US" sz="1600" dirty="0"/>
              <a:t>and become a member of Good Chime!</a:t>
            </a:r>
          </a:p>
          <a:p>
            <a:endParaRPr lang="en-US" sz="1600" dirty="0"/>
          </a:p>
          <a:p>
            <a:r>
              <a:rPr lang="en-US" sz="1600" dirty="0" smtClean="0"/>
              <a:t>I follow Matthew’s challenge and  </a:t>
            </a:r>
            <a:r>
              <a:rPr lang="en-US" sz="1600" dirty="0"/>
              <a:t>run 1 mile a day five times a week.</a:t>
            </a:r>
          </a:p>
          <a:p>
            <a:endParaRPr lang="en-US" sz="1600" dirty="0"/>
          </a:p>
          <a:p>
            <a:r>
              <a:rPr lang="en-US" sz="1600" dirty="0" smtClean="0"/>
              <a:t>I </a:t>
            </a:r>
            <a:r>
              <a:rPr lang="en-US" sz="1600" dirty="0"/>
              <a:t>track my progress and how far I have run through my </a:t>
            </a:r>
            <a:r>
              <a:rPr lang="en-US" sz="1600" dirty="0" smtClean="0"/>
              <a:t>Nike </a:t>
            </a:r>
            <a:r>
              <a:rPr lang="en-US" sz="1600" dirty="0" err="1" smtClean="0"/>
              <a:t>Fuelband</a:t>
            </a:r>
            <a:r>
              <a:rPr lang="en-US" sz="1600" dirty="0" smtClean="0"/>
              <a:t> and </a:t>
            </a:r>
            <a:r>
              <a:rPr lang="en-US" sz="1600" dirty="0"/>
              <a:t>that information automatically uploads to my Good Chime! account.</a:t>
            </a:r>
          </a:p>
          <a:p>
            <a:r>
              <a:rPr lang="en-US" sz="1600" dirty="0"/>
              <a:t/>
            </a:r>
            <a:br>
              <a:rPr lang="en-US" sz="1600" dirty="0"/>
            </a:br>
            <a:r>
              <a:rPr lang="en-US" sz="1600" dirty="0" smtClean="0"/>
              <a:t>My </a:t>
            </a:r>
            <a:r>
              <a:rPr lang="en-US" sz="1600" dirty="0"/>
              <a:t>running shoes seem a little old and I just got an alert for </a:t>
            </a:r>
            <a:r>
              <a:rPr lang="en-US" sz="1600" dirty="0" smtClean="0"/>
              <a:t>a discount </a:t>
            </a:r>
            <a:r>
              <a:rPr lang="en-US" sz="1600" dirty="0"/>
              <a:t>at Sports Authority for a new pair of Nike running shoes that </a:t>
            </a:r>
            <a:r>
              <a:rPr lang="en-US" sz="1600" dirty="0" smtClean="0"/>
              <a:t>is $20 </a:t>
            </a:r>
            <a:r>
              <a:rPr lang="en-US" sz="1600" dirty="0"/>
              <a:t>off</a:t>
            </a:r>
            <a:r>
              <a:rPr lang="en-US" sz="1600" dirty="0" smtClean="0"/>
              <a:t>.</a:t>
            </a:r>
            <a:endParaRPr lang="en-US" sz="1600"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0" y="2415849"/>
            <a:ext cx="742950" cy="630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utoShape 5" descr="data:image/jpeg;base64,/9j/4AAQSkZJRgABAQAAAQABAAD/4QBgRXhpZgAASUkqAAgAAAACADEBAgAHAAAAJgAAAGmHBAABAAAALgAAAAAAAABQaWNhc2EAAAMAAJAHAAQAAAAwMjIwAqAEAAEAAABWAAAAA6AEAAEAAABWAAAAAAAAAP/bAIQAAwICCQgICgoICAoICAgICAgICQ4ICgsKCAoNCAgKCwgNCAoICAgICwsNCAoICggICwgNCQoLCAwPCwgNCAgLCAEDBAQGBQYIBgYIDQcHCAgICAgICAgICAgICAgICAgICAgICAgICAgICAgICAgICAgICAgICAgICAgICAgICAgI/8AAEQgAVgBWAwERAAIRAQMRAf/EAB4AAAEEAgMBAAAAAAAAAAAAAAAGBwgJBAUBAgMK/8QAPRAAAgECBAIIAwQHCQAAAAAAAQIDBBEABRIhIjEGBwgTMkFRYRRCcQkjUpEVQ2KBobHwFiQ0RFNygpLR/8QAGAEBAQEBAQAAAAAAAAAAAAAAAAECAwT/xAAgEQEBAQABAwUBAAAAAAAAAAAAARECEjFBAyEiUXET/9oADAMBAAIRAxEAPwC1PAGAMAYAwBgDAa7Os+hp11zypEg+ZmCjz9SP4YBCv2icq1afjFO/PS5X/tp02974uBdZHn8NSgeCVZUPzKwP8uWINjgDAGAMAYDi+A1vSLpLBSRNNUzJBEm7OzBQPbfmT5AXJ8hixKh11t/aAIWaHKFB5g1Tjn7pH6ejN+WNYiKWY9aFdmMkkr1pmkjlaPS41BWBAtbVwBr/ACgeRxcCj6NdKBMlypilQ6JoyblGHI/tK1tSt5gG+KhzOrrrZmy6YSQvw3+8QngkHmCOQ9iORxmtRPLoB05hzCmSeE8LizLfeNxzQ+4/lbGFKTAGAMB1JwEbe0l23svyHVBGRW5lbanVuCE22MsouEPpEh1n0UXYXBW51rdfeZ53MstbPdXJ7mHvFjhRdUi8ERdV0gxNGZLtqc2ZtWN5iUlkqb2aIMflZCpvG42I2Yk8ieV+fkgJazrDzKulhn72mlWCfZZkdS0M6jkWCHUrC5s8YY+Vje4pLrMi66FhTxfEVLD7xlTREpubIOJrqNt+Z35bjAeuU9Pq+ofdliVvCDJBFf2DTOjP7aQcKJh9kPrtmy2WeKqk1o8QfuywI1hktIHQlDszKbHfb0xzraxjEHF8BhZznMVPE8s8ixQxIXkkZgqoo5sWNgBgK0O1V9pg9QZKLo8zRwWKy5gB95IvzGEfq0N/8Q25F9IFw2KiCVVnKlg0zuWl1O73ud72YliWkuSGJPMX88dIy2SZrpR1+7SaJVXVsDJGeEaB/qcfE12ZlJIKGLC1KxK3p8yEsDpcoFciw1kbajpVQtxYEgXbiYkljjl1R24+nb4azOaCranWpmRoKSVisTtw9+dySinjlAH6zwm4sW8tw5ST9JU9KCm0P3YHz7az+/5P+Nj788ac2tra8uDqNyfO5JJ9Sbk/xxm0Tx+z96sZc3lnU7RwUxJY3srNLFpS/qQGNvQY5tLgcUJjrF6xqTKqOWrr51p6aBSXdjz9EUc3ZjsqLck+wJAUwdsLtz1fSacwRFqXKI3+6ptVjPYm00xHiPmkXhTnu1tOmDDrmYWFBsqPq71lJLu24MTAsCm3PTwm4NyVNqseWaz9yQkia4wSyo2pXjBB4DydTxagCTqAB2BxbcWxxkWVVFfVJFTwvNU1TgQ08Ud5Zie82SMbIg07u5GgMr2ZDrHk5861x4pYZl2c6HofSRVvSOMZjm0+9FlSm9JTyBBZ6mUbSsCNXd+EkGwIBbHT0+HVNrX9bx9kROtPrUqs1qmnrJNT7qiABY4EBNoo4xwxoOVl5n1x27ezlZ5I++CPfKKRppVRFLMzBVUAksxNgAo3JJIAA53xmtRfl2Huz5/Z/JIo5VArakLUVnK6MRdYfPaMHT58WrEU9PTbptTZdSTVdZMsFNTRtJNITsqgfxJ5BRuTYYJqivtjdsar6U1xN2gyuncihpLkcPL4iQcjM3Mg3EanSNwTi4ajp3+NMthRdIHTwOym4tYm9/LzIvuQDffEtwp2+zp2Ycy6T1fd0UVo0YGqrZL/AA1GAwuWK2NRLYcMOr8QZeTLxttSbVrHUj1EZb0VpXjylfiq51Ars4mVWdzbwIALLGtrR00RCqNOp5X1s+5w++zruI9doiL4nvo6svNQ1elZ3bieCUbR1YY7oL2WTfayHYXwuzsfG91cPWX0Dkoal4Z92Q3RxfTKnyuLgbEeQvbccgC2pWKSDzk8K/T3+mLotA+zD7DbBos8zWEgKNWWwMtizH/OMDvsCREDbcs1tlIlWLSVxFVEfaq9pt67MP0LSyWosvcNW2O1RV7MIz5Faf0N7yk8jCDjTKvuoe2KNdPU4B3+orqapqo/F5xUGlyyNie7QA1Vcw/UxR/KD4WmNgvMcr4malTN6uO3DHRVNPSR5fFQdG4yI2por9+q7D4qSYW75x45EtxC9iSACvHElxYPmsUM8CPAyvA8avCykFGRhcMCNiCLH64krSNvWv0TUK7SaRFpbXfw6bHn5WwqK3Ot7MjmM8dFRJ8SYpClNLYmSxJJgLW3Ub6SfEPfnlUpuwD9m9LUSrmXSGnaGCF/7vQuLPUOrEa5F8olI4V+f6Ypi2SmpgihVUKqgKqgWCgCwAA2AHIAcsFj2wV83XWPUSS1lTLPczTVNRNMSd2keZmY777lr28r28rY256QFaTg03fQroSag63usSmw/aP/AJ5E4uJpyS2kqjeHYRNYDQfwWFv3Hz35XFmJrIWcMPdTYj0I/q/5c8VKlL2M+2rHlEcmW5xJqo9TyZZLuWgNrmlO4Jjka7Jz7tzYcL8Gcbl8NF1k9Z2a9M60UmVxPFQ69I0g2YX8TH5/9u1vMjGDE5eyj2GqTIo1lnVZ60gMSQCEP5bkcx6H1xFSoSO39f19MVXfAGApe+0Z7OjZRm8tREhFDmcklVA1uGOVm1zQHaylXdpUXzRttkNtOeIXU2TmSUJ6mx9h6/l6Yq6d6lp1jRUUWVVCgeX1+uNMsero0a5be+x39rX9iPXAIfMekKxatFteo6n/AB22DHfY8r4mrh3Ozb2J856VSiWKM0tCCO8rZQRHa97RqReZuVtHDuLm17S1ZF2fU11GUWSUyQ0sa61RVkm0APKQoBawuEBN20g7X5nGGzhhcB2wBgDAIHrr6mKTPsvloq1NUcouj244ZAOGVT5Mp/MXHmcVFOnW12G85yGqcvSSVlHxiOrgRpAVvszxoDJEwHiuNP7WLrPSZqTK6zXojhndr2CCnkZ/ppCFr/uxtMOn1b9hfpPnLDRQvSQG156k9woB9IiDOx87FEB/FiWrInr2efsqspywpPmr/parXSwVl00qMLEWhuTJY7gyFrHGNbTcoMtSJFSNFjjQaURVCqo9AoACj2FsQZIGA5wBgDAGAMB0Mf5emA8BlqcwiA+ugX/lipj37vAx2AxFc4AwBgDAGAM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7" descr="data:image/jpeg;base64,/9j/4AAQSkZJRgABAQAAAQABAAD/4QBgRXhpZgAASUkqAAgAAAACADEBAgAHAAAAJgAAAGmHBAABAAAALgAAAAAAAABQaWNhc2EAAAMAAJAHAAQAAAAwMjIwAqAEAAEAAABWAAAAA6AEAAEAAABWAAAAAAAAAP/bAIQAAwICCQgICgoICAoICAgICAgICQ4ICgsKCAoNCAgKCwgNCAoICAgICwsNCAoICggICwgNCQoLCAwPCwgNCAgLCAEDBAQGBQYIBgYIDQcHCAgICAgICAgICAgICAgICAgICAgICAgICAgICAgICAgICAgICAgICAgICAgICAgICAgI/8AAEQgAVgBWAwERAAIRAQMRAf/EAB4AAAEEAgMBAAAAAAAAAAAAAAAGBwgJBAUBAgMK/8QAPRAAAgECBAIIAwQHCQAAAAAAAQIDBBEABRIhIjEGBwgTMkFRYRRCcQkjUpEVQ2KBobHwFiQ0RFNygpLR/8QAGAEBAQEBAQAAAAAAAAAAAAAAAAECAwT/xAAgEQEBAQABAwUBAAAAAAAAAAAAARECEjFBAyEiUXET/9oADAMBAAIRAxEAPwC1PAGAMAYAwBgDAa7Os+hp11zypEg+ZmCjz9SP4YBCv2icq1afjFO/PS5X/tp02974uBdZHn8NSgeCVZUPzKwP8uWINjgDAGAMAYDi+A1vSLpLBSRNNUzJBEm7OzBQPbfmT5AXJ8hixKh11t/aAIWaHKFB5g1Tjn7pH6ejN+WNYiKWY9aFdmMkkr1pmkjlaPS41BWBAtbVwBr/ACgeRxcCj6NdKBMlypilQ6JoyblGHI/tK1tSt5gG+KhzOrrrZmy6YSQvw3+8QngkHmCOQ9iORxmtRPLoB05hzCmSeE8LizLfeNxzQ+4/lbGFKTAGAMB1JwEbe0l23svyHVBGRW5lbanVuCE22MsouEPpEh1n0UXYXBW51rdfeZ53MstbPdXJ7mHvFjhRdUi8ERdV0gxNGZLtqc2ZtWN5iUlkqb2aIMflZCpvG42I2Yk8ieV+fkgJazrDzKulhn72mlWCfZZkdS0M6jkWCHUrC5s8YY+Vje4pLrMi66FhTxfEVLD7xlTREpubIOJrqNt+Z35bjAeuU9Pq+ofdliVvCDJBFf2DTOjP7aQcKJh9kPrtmy2WeKqk1o8QfuywI1hktIHQlDszKbHfb0xzraxjEHF8BhZznMVPE8s8ixQxIXkkZgqoo5sWNgBgK0O1V9pg9QZKLo8zRwWKy5gB95IvzGEfq0N/8Q25F9IFw2KiCVVnKlg0zuWl1O73ud72YliWkuSGJPMX88dIy2SZrpR1+7SaJVXVsDJGeEaB/qcfE12ZlJIKGLC1KxK3p8yEsDpcoFciw1kbajpVQtxYEgXbiYkljjl1R24+nb4azOaCranWpmRoKSVisTtw9+dySinjlAH6zwm4sW8tw5ST9JU9KCm0P3YHz7az+/5P+Nj788ac2tra8uDqNyfO5JJ9Sbk/xxm0Tx+z96sZc3lnU7RwUxJY3srNLFpS/qQGNvQY5tLgcUJjrF6xqTKqOWrr51p6aBSXdjz9EUc3ZjsqLck+wJAUwdsLtz1fSacwRFqXKI3+6ptVjPYm00xHiPmkXhTnu1tOmDDrmYWFBsqPq71lJLu24MTAsCm3PTwm4NyVNqseWaz9yQkia4wSyo2pXjBB4DydTxagCTqAB2BxbcWxxkWVVFfVJFTwvNU1TgQ08Ud5Zie82SMbIg07u5GgMr2ZDrHk5861x4pYZl2c6HofSRVvSOMZjm0+9FlSm9JTyBBZ6mUbSsCNXd+EkGwIBbHT0+HVNrX9bx9kROtPrUqs1qmnrJNT7qiABY4EBNoo4xwxoOVl5n1x27ezlZ5I++CPfKKRppVRFLMzBVUAksxNgAo3JJIAA53xmtRfl2Huz5/Z/JIo5VArakLUVnK6MRdYfPaMHT58WrEU9PTbptTZdSTVdZMsFNTRtJNITsqgfxJ5BRuTYYJqivtjdsar6U1xN2gyuncihpLkcPL4iQcjM3Mg3EanSNwTi4ajp3+NMthRdIHTwOym4tYm9/LzIvuQDffEtwp2+zp2Ycy6T1fd0UVo0YGqrZL/AA1GAwuWK2NRLYcMOr8QZeTLxttSbVrHUj1EZb0VpXjylfiq51Ars4mVWdzbwIALLGtrR00RCqNOp5X1s+5w++zruI9doiL4nvo6svNQ1elZ3bieCUbR1YY7oL2WTfayHYXwuzsfG91cPWX0Dkoal4Z92Q3RxfTKnyuLgbEeQvbccgC2pWKSDzk8K/T3+mLotA+zD7DbBos8zWEgKNWWwMtizH/OMDvsCREDbcs1tlIlWLSVxFVEfaq9pt67MP0LSyWosvcNW2O1RV7MIz5Faf0N7yk8jCDjTKvuoe2KNdPU4B3+orqapqo/F5xUGlyyNie7QA1Vcw/UxR/KD4WmNgvMcr4malTN6uO3DHRVNPSR5fFQdG4yI2por9+q7D4qSYW75x45EtxC9iSACvHElxYPmsUM8CPAyvA8avCykFGRhcMCNiCLH64krSNvWv0TUK7SaRFpbXfw6bHn5WwqK3Ot7MjmM8dFRJ8SYpClNLYmSxJJgLW3Ub6SfEPfnlUpuwD9m9LUSrmXSGnaGCF/7vQuLPUOrEa5F8olI4V+f6Ypi2SmpgihVUKqgKqgWCgCwAA2AHIAcsFj2wV83XWPUSS1lTLPczTVNRNMSd2keZmY777lr28r28rY256QFaTg03fQroSag63usSmw/aP/AJ5E4uJpyS2kqjeHYRNYDQfwWFv3Hz35XFmJrIWcMPdTYj0I/q/5c8VKlL2M+2rHlEcmW5xJqo9TyZZLuWgNrmlO4Jjka7Jz7tzYcL8Gcbl8NF1k9Z2a9M60UmVxPFQ69I0g2YX8TH5/9u1vMjGDE5eyj2GqTIo1lnVZ60gMSQCEP5bkcx6H1xFSoSO39f19MVXfAGApe+0Z7OjZRm8tREhFDmcklVA1uGOVm1zQHaylXdpUXzRttkNtOeIXU2TmSUJ6mx9h6/l6Yq6d6lp1jRUUWVVCgeX1+uNMsero0a5be+x39rX9iPXAIfMekKxatFteo6n/AB22DHfY8r4mrh3Ozb2J856VSiWKM0tCCO8rZQRHa97RqReZuVtHDuLm17S1ZF2fU11GUWSUyQ0sa61RVkm0APKQoBawuEBN20g7X5nGGzhhcB2wBgDAIHrr6mKTPsvloq1NUcouj244ZAOGVT5Mp/MXHmcVFOnW12G85yGqcvSSVlHxiOrgRpAVvszxoDJEwHiuNP7WLrPSZqTK6zXojhndr2CCnkZ/ppCFr/uxtMOn1b9hfpPnLDRQvSQG156k9woB9IiDOx87FEB/FiWrInr2efsqspywpPmr/parXSwVl00qMLEWhuTJY7gyFrHGNbTcoMtSJFSNFjjQaURVCqo9AoACj2FsQZIGA5wBgDAGAMB0Mf5emA8BlqcwiA+ugX/lipj37vAx2AxFc4AwBgDAGAM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426475"/>
            <a:ext cx="75247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725" y="4648200"/>
            <a:ext cx="9620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0247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HEALTHCARE COMSUMER IN 2020</a:t>
            </a:r>
            <a:endParaRPr lang="en-US" dirty="0"/>
          </a:p>
        </p:txBody>
      </p:sp>
      <p:sp>
        <p:nvSpPr>
          <p:cNvPr id="3" name="Text Placeholder 2"/>
          <p:cNvSpPr>
            <a:spLocks noGrp="1"/>
          </p:cNvSpPr>
          <p:nvPr>
            <p:ph type="body" sz="quarter" idx="13"/>
          </p:nvPr>
        </p:nvSpPr>
        <p:spPr/>
        <p:txBody>
          <a:bodyPr/>
          <a:lstStyle/>
          <a:p>
            <a:endParaRPr lang="en-US"/>
          </a:p>
        </p:txBody>
      </p:sp>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18</a:t>
            </a:fld>
            <a:endParaRPr lang="de-DE" dirty="0"/>
          </a:p>
        </p:txBody>
      </p:sp>
      <p:sp>
        <p:nvSpPr>
          <p:cNvPr id="12" name="TextBox 11"/>
          <p:cNvSpPr txBox="1"/>
          <p:nvPr/>
        </p:nvSpPr>
        <p:spPr>
          <a:xfrm>
            <a:off x="304800" y="4318992"/>
            <a:ext cx="4305300" cy="1754326"/>
          </a:xfrm>
          <a:prstGeom prst="rect">
            <a:avLst/>
          </a:prstGeom>
          <a:noFill/>
        </p:spPr>
        <p:txBody>
          <a:bodyPr wrap="square" rtlCol="0">
            <a:spAutoFit/>
          </a:bodyPr>
          <a:lstStyle/>
          <a:p>
            <a:pPr algn="ctr"/>
            <a:r>
              <a:rPr lang="en-US" dirty="0">
                <a:solidFill>
                  <a:schemeClr val="tx1">
                    <a:lumMod val="75000"/>
                    <a:lumOff val="25000"/>
                  </a:schemeClr>
                </a:solidFill>
              </a:rPr>
              <a:t> I am a </a:t>
            </a:r>
            <a:r>
              <a:rPr lang="en-US" dirty="0" smtClean="0">
                <a:solidFill>
                  <a:schemeClr val="tx1">
                    <a:lumMod val="75000"/>
                    <a:lumOff val="25000"/>
                  </a:schemeClr>
                </a:solidFill>
              </a:rPr>
              <a:t>52 </a:t>
            </a:r>
            <a:r>
              <a:rPr lang="en-US" dirty="0">
                <a:solidFill>
                  <a:schemeClr val="tx1">
                    <a:lumMod val="75000"/>
                    <a:lumOff val="25000"/>
                  </a:schemeClr>
                </a:solidFill>
              </a:rPr>
              <a:t>year old </a:t>
            </a:r>
            <a:r>
              <a:rPr lang="en-US" dirty="0" smtClean="0">
                <a:solidFill>
                  <a:schemeClr val="tx1">
                    <a:lumMod val="75000"/>
                    <a:lumOff val="25000"/>
                  </a:schemeClr>
                </a:solidFill>
              </a:rPr>
              <a:t>male </a:t>
            </a:r>
            <a:r>
              <a:rPr lang="en-US" dirty="0">
                <a:solidFill>
                  <a:schemeClr val="tx1">
                    <a:lumMod val="75000"/>
                    <a:lumOff val="25000"/>
                  </a:schemeClr>
                </a:solidFill>
              </a:rPr>
              <a:t>from </a:t>
            </a:r>
            <a:r>
              <a:rPr lang="en-US" dirty="0" smtClean="0">
                <a:solidFill>
                  <a:schemeClr val="tx1">
                    <a:lumMod val="75000"/>
                    <a:lumOff val="25000"/>
                  </a:schemeClr>
                </a:solidFill>
              </a:rPr>
              <a:t>Michigan who </a:t>
            </a:r>
            <a:r>
              <a:rPr lang="en-US" dirty="0">
                <a:solidFill>
                  <a:schemeClr val="tx1">
                    <a:lumMod val="75000"/>
                    <a:lumOff val="25000"/>
                  </a:schemeClr>
                </a:solidFill>
              </a:rPr>
              <a:t>is a fan </a:t>
            </a:r>
            <a:r>
              <a:rPr lang="en-US" dirty="0" smtClean="0">
                <a:solidFill>
                  <a:schemeClr val="tx1">
                    <a:lumMod val="75000"/>
                    <a:lumOff val="25000"/>
                  </a:schemeClr>
                </a:solidFill>
              </a:rPr>
              <a:t>of Gary Player. </a:t>
            </a:r>
            <a:r>
              <a:rPr lang="en-US" dirty="0">
                <a:solidFill>
                  <a:schemeClr val="tx1">
                    <a:lumMod val="75000"/>
                    <a:lumOff val="25000"/>
                  </a:schemeClr>
                </a:solidFill>
              </a:rPr>
              <a:t>My place of work has a wellness program that if I can show them </a:t>
            </a:r>
            <a:r>
              <a:rPr lang="en-US" dirty="0" smtClean="0">
                <a:solidFill>
                  <a:schemeClr val="tx1">
                    <a:lumMod val="75000"/>
                    <a:lumOff val="25000"/>
                  </a:schemeClr>
                </a:solidFill>
              </a:rPr>
              <a:t>how much </a:t>
            </a:r>
            <a:r>
              <a:rPr lang="en-US" dirty="0">
                <a:solidFill>
                  <a:schemeClr val="tx1">
                    <a:lumMod val="75000"/>
                    <a:lumOff val="25000"/>
                  </a:schemeClr>
                </a:solidFill>
              </a:rPr>
              <a:t>I am working out, I receive a $100 credit on my savings account </a:t>
            </a:r>
            <a:r>
              <a:rPr lang="en-US" dirty="0" smtClean="0">
                <a:solidFill>
                  <a:schemeClr val="tx1">
                    <a:lumMod val="75000"/>
                    <a:lumOff val="25000"/>
                  </a:schemeClr>
                </a:solidFill>
              </a:rPr>
              <a:t>for every exercise. </a:t>
            </a:r>
            <a:endParaRPr lang="en-US" dirty="0">
              <a:solidFill>
                <a:schemeClr val="tx1">
                  <a:lumMod val="75000"/>
                  <a:lumOff val="2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077" y="1290042"/>
            <a:ext cx="2978746" cy="297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619750" y="1202418"/>
            <a:ext cx="3448050" cy="5262979"/>
          </a:xfrm>
          <a:prstGeom prst="rect">
            <a:avLst/>
          </a:prstGeom>
          <a:noFill/>
        </p:spPr>
        <p:txBody>
          <a:bodyPr wrap="square" rtlCol="0">
            <a:spAutoFit/>
          </a:bodyPr>
          <a:lstStyle/>
          <a:p>
            <a:r>
              <a:rPr lang="en-US" sz="1600" dirty="0" smtClean="0"/>
              <a:t>I </a:t>
            </a:r>
            <a:r>
              <a:rPr lang="en-US" sz="1600" dirty="0"/>
              <a:t>sign up for Matthew’s campaign on Good Chime! from his </a:t>
            </a:r>
            <a:r>
              <a:rPr lang="en-US" sz="1600" dirty="0" smtClean="0"/>
              <a:t>Facebook page </a:t>
            </a:r>
            <a:r>
              <a:rPr lang="en-US" sz="1600" dirty="0"/>
              <a:t>and become a member of Good Chime!</a:t>
            </a:r>
          </a:p>
          <a:p>
            <a:endParaRPr lang="en-US" sz="1600" dirty="0"/>
          </a:p>
          <a:p>
            <a:r>
              <a:rPr lang="en-US" sz="1600" dirty="0" smtClean="0"/>
              <a:t>I follow Gary’s nutrition challenge and replace my breakfast with his smoothies. </a:t>
            </a:r>
          </a:p>
          <a:p>
            <a:endParaRPr lang="en-US" sz="1600" dirty="0"/>
          </a:p>
          <a:p>
            <a:endParaRPr lang="en-US" sz="1600" dirty="0"/>
          </a:p>
          <a:p>
            <a:r>
              <a:rPr lang="en-US" sz="1600" dirty="0" smtClean="0"/>
              <a:t>I </a:t>
            </a:r>
            <a:r>
              <a:rPr lang="en-US" sz="1600" dirty="0"/>
              <a:t>track my progress </a:t>
            </a:r>
            <a:r>
              <a:rPr lang="en-US" sz="1600" dirty="0" smtClean="0"/>
              <a:t>using one of </a:t>
            </a:r>
            <a:r>
              <a:rPr lang="en-US" sz="1600" dirty="0" err="1" smtClean="0"/>
              <a:t>GoodChime’s</a:t>
            </a:r>
            <a:r>
              <a:rPr lang="en-US" sz="1600" dirty="0" smtClean="0"/>
              <a:t> nutrition partner apps</a:t>
            </a:r>
            <a:endParaRPr lang="en-US" sz="1600" dirty="0"/>
          </a:p>
          <a:p>
            <a:r>
              <a:rPr lang="en-US" sz="1600" dirty="0"/>
              <a:t/>
            </a:r>
            <a:br>
              <a:rPr lang="en-US" sz="1600" dirty="0"/>
            </a:br>
            <a:endParaRPr lang="en-US" sz="1600" dirty="0" smtClean="0"/>
          </a:p>
          <a:p>
            <a:endParaRPr lang="en-US" sz="1600" dirty="0"/>
          </a:p>
          <a:p>
            <a:r>
              <a:rPr lang="en-US" sz="1600" dirty="0"/>
              <a:t>Over the last month, I have earned about 2,500 points on Good Chime!</a:t>
            </a:r>
          </a:p>
          <a:p>
            <a:r>
              <a:rPr lang="en-US" sz="1600" dirty="0"/>
              <a:t>and now I get access to even better discounts at Walgreens, Sports</a:t>
            </a:r>
          </a:p>
          <a:p>
            <a:r>
              <a:rPr lang="en-US" sz="1600" dirty="0"/>
              <a:t>Authority and Safeway for the things that keep me </a:t>
            </a:r>
            <a:r>
              <a:rPr lang="en-US" sz="1600" dirty="0" smtClean="0"/>
              <a:t>healthy</a:t>
            </a:r>
            <a:r>
              <a:rPr lang="en-US" sz="1600" dirty="0"/>
              <a:t>.</a:t>
            </a:r>
          </a:p>
        </p:txBody>
      </p:sp>
      <p:sp>
        <p:nvSpPr>
          <p:cNvPr id="15" name="AutoShape 5" descr="data:image/jpeg;base64,/9j/4AAQSkZJRgABAQAAAQABAAD/4QBgRXhpZgAASUkqAAgAAAACADEBAgAHAAAAJgAAAGmHBAABAAAALgAAAAAAAABQaWNhc2EAAAMAAJAHAAQAAAAwMjIwAqAEAAEAAABWAAAAA6AEAAEAAABWAAAAAAAAAP/bAIQAAwICCQgICgoICAoICAgICAgICQ4ICgsKCAoNCAgKCwgNCAoICAgICwsNCAoICggICwgNCQoLCAwPCwgNCAgLCAEDBAQGBQYIBgYIDQcHCAgICAgICAgICAgICAgICAgICAgICAgICAgICAgICAgICAgICAgICAgICAgICAgICAgI/8AAEQgAVgBWAwERAAIRAQMRAf/EAB4AAAEEAgMBAAAAAAAAAAAAAAAGBwgJBAUBAgMK/8QAPRAAAgECBAIIAwQHCQAAAAAAAQIDBBEABRIhIjEGBwgTMkFRYRRCcQkjUpEVQ2KBobHwFiQ0RFNygpLR/8QAGAEBAQEBAQAAAAAAAAAAAAAAAAECAwT/xAAgEQEBAQABAwUBAAAAAAAAAAAAARECEjFBAyEiUXET/9oADAMBAAIRAxEAPwC1PAGAMAYAwBgDAa7Os+hp11zypEg+ZmCjz9SP4YBCv2icq1afjFO/PS5X/tp02974uBdZHn8NSgeCVZUPzKwP8uWINjgDAGAMAYDi+A1vSLpLBSRNNUzJBEm7OzBQPbfmT5AXJ8hixKh11t/aAIWaHKFB5g1Tjn7pH6ejN+WNYiKWY9aFdmMkkr1pmkjlaPS41BWBAtbVwBr/ACgeRxcCj6NdKBMlypilQ6JoyblGHI/tK1tSt5gG+KhzOrrrZmy6YSQvw3+8QngkHmCOQ9iORxmtRPLoB05hzCmSeE8LizLfeNxzQ+4/lbGFKTAGAMB1JwEbe0l23svyHVBGRW5lbanVuCE22MsouEPpEh1n0UXYXBW51rdfeZ53MstbPdXJ7mHvFjhRdUi8ERdV0gxNGZLtqc2ZtWN5iUlkqb2aIMflZCpvG42I2Yk8ieV+fkgJazrDzKulhn72mlWCfZZkdS0M6jkWCHUrC5s8YY+Vje4pLrMi66FhTxfEVLD7xlTREpubIOJrqNt+Z35bjAeuU9Pq+ofdliVvCDJBFf2DTOjP7aQcKJh9kPrtmy2WeKqk1o8QfuywI1hktIHQlDszKbHfb0xzraxjEHF8BhZznMVPE8s8ixQxIXkkZgqoo5sWNgBgK0O1V9pg9QZKLo8zRwWKy5gB95IvzGEfq0N/8Q25F9IFw2KiCVVnKlg0zuWl1O73ud72YliWkuSGJPMX88dIy2SZrpR1+7SaJVXVsDJGeEaB/qcfE12ZlJIKGLC1KxK3p8yEsDpcoFciw1kbajpVQtxYEgXbiYkljjl1R24+nb4azOaCranWpmRoKSVisTtw9+dySinjlAH6zwm4sW8tw5ST9JU9KCm0P3YHz7az+/5P+Nj788ac2tra8uDqNyfO5JJ9Sbk/xxm0Tx+z96sZc3lnU7RwUxJY3srNLFpS/qQGNvQY5tLgcUJjrF6xqTKqOWrr51p6aBSXdjz9EUc3ZjsqLck+wJAUwdsLtz1fSacwRFqXKI3+6ptVjPYm00xHiPmkXhTnu1tOmDDrmYWFBsqPq71lJLu24MTAsCm3PTwm4NyVNqseWaz9yQkia4wSyo2pXjBB4DydTxagCTqAB2BxbcWxxkWVVFfVJFTwvNU1TgQ08Ud5Zie82SMbIg07u5GgMr2ZDrHk5861x4pYZl2c6HofSRVvSOMZjm0+9FlSm9JTyBBZ6mUbSsCNXd+EkGwIBbHT0+HVNrX9bx9kROtPrUqs1qmnrJNT7qiABY4EBNoo4xwxoOVl5n1x27ezlZ5I++CPfKKRppVRFLMzBVUAksxNgAo3JJIAA53xmtRfl2Huz5/Z/JIo5VArakLUVnK6MRdYfPaMHT58WrEU9PTbptTZdSTVdZMsFNTRtJNITsqgfxJ5BRuTYYJqivtjdsar6U1xN2gyuncihpLkcPL4iQcjM3Mg3EanSNwTi4ajp3+NMthRdIHTwOym4tYm9/LzIvuQDffEtwp2+zp2Ycy6T1fd0UVo0YGqrZL/AA1GAwuWK2NRLYcMOr8QZeTLxttSbVrHUj1EZb0VpXjylfiq51Ars4mVWdzbwIALLGtrR00RCqNOp5X1s+5w++zruI9doiL4nvo6svNQ1elZ3bieCUbR1YY7oL2WTfayHYXwuzsfG91cPWX0Dkoal4Z92Q3RxfTKnyuLgbEeQvbccgC2pWKSDzk8K/T3+mLotA+zD7DbBos8zWEgKNWWwMtizH/OMDvsCREDbcs1tlIlWLSVxFVEfaq9pt67MP0LSyWosvcNW2O1RV7MIz5Faf0N7yk8jCDjTKvuoe2KNdPU4B3+orqapqo/F5xUGlyyNie7QA1Vcw/UxR/KD4WmNgvMcr4malTN6uO3DHRVNPSR5fFQdG4yI2por9+q7D4qSYW75x45EtxC9iSACvHElxYPmsUM8CPAyvA8avCykFGRhcMCNiCLH64krSNvWv0TUK7SaRFpbXfw6bHn5WwqK3Ot7MjmM8dFRJ8SYpClNLYmSxJJgLW3Ub6SfEPfnlUpuwD9m9LUSrmXSGnaGCF/7vQuLPUOrEa5F8olI4V+f6Ypi2SmpgihVUKqgKqgWCgCwAA2AHIAcsFj2wV83XWPUSS1lTLPczTVNRNMSd2keZmY777lr28r28rY256QFaTg03fQroSag63usSmw/aP/AJ5E4uJpyS2kqjeHYRNYDQfwWFv3Hz35XFmJrIWcMPdTYj0I/q/5c8VKlL2M+2rHlEcmW5xJqo9TyZZLuWgNrmlO4Jjka7Jz7tzYcL8Gcbl8NF1k9Z2a9M60UmVxPFQ69I0g2YX8TH5/9u1vMjGDE5eyj2GqTIo1lnVZ60gMSQCEP5bkcx6H1xFSoSO39f19MVXfAGApe+0Z7OjZRm8tREhFDmcklVA1uGOVm1zQHaylXdpUXzRttkNtOeIXU2TmSUJ6mx9h6/l6Yq6d6lp1jRUUWVVCgeX1+uNMsero0a5be+x39rX9iPXAIfMekKxatFteo6n/AB22DHfY8r4mrh3Ozb2J856VSiWKM0tCCO8rZQRHa97RqReZuVtHDuLm17S1ZF2fU11GUWSUyQ0sa61RVkm0APKQoBawuEBN20g7X5nGGzhhcB2wBgDAIHrr6mKTPsvloq1NUcouj244ZAOGVT5Mp/MXHmcVFOnW12G85yGqcvSSVlHxiOrgRpAVvszxoDJEwHiuNP7WLrPSZqTK6zXojhndr2CCnkZ/ppCFr/uxtMOn1b9hfpPnLDRQvSQG156k9woB9IiDOx87FEB/FiWrInr2efsqspywpPmr/parXSwVl00qMLEWhuTJY7gyFrHGNbTcoMtSJFSNFjjQaURVCqo9AoACj2FsQZIGA5wBgDAGAMB0Mf5emA8BlqcwiA+ugX/lipj37vAx2AxFc4AwBgDAGAM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7" descr="data:image/jpeg;base64,/9j/4AAQSkZJRgABAQAAAQABAAD/4QBgRXhpZgAASUkqAAgAAAACADEBAgAHAAAAJgAAAGmHBAABAAAALgAAAAAAAABQaWNhc2EAAAMAAJAHAAQAAAAwMjIwAqAEAAEAAABWAAAAA6AEAAEAAABWAAAAAAAAAP/bAIQAAwICCQgICgoICAoICAgICAgICQ4ICgsKCAoNCAgKCwgNCAoICAgICwsNCAoICggICwgNCQoLCAwPCwgNCAgLCAEDBAQGBQYIBgYIDQcHCAgICAgICAgICAgICAgICAgICAgICAgICAgICAgICAgICAgICAgICAgICAgICAgICAgI/8AAEQgAVgBWAwERAAIRAQMRAf/EAB4AAAEEAgMBAAAAAAAAAAAAAAAGBwgJBAUBAgMK/8QAPRAAAgECBAIIAwQHCQAAAAAAAQIDBBEABRIhIjEGBwgTMkFRYRRCcQkjUpEVQ2KBobHwFiQ0RFNygpLR/8QAGAEBAQEBAQAAAAAAAAAAAAAAAAECAwT/xAAgEQEBAQABAwUBAAAAAAAAAAAAARECEjFBAyEiUXET/9oADAMBAAIRAxEAPwC1PAGAMAYAwBgDAa7Os+hp11zypEg+ZmCjz9SP4YBCv2icq1afjFO/PS5X/tp02974uBdZHn8NSgeCVZUPzKwP8uWINjgDAGAMAYDi+A1vSLpLBSRNNUzJBEm7OzBQPbfmT5AXJ8hixKh11t/aAIWaHKFB5g1Tjn7pH6ejN+WNYiKWY9aFdmMkkr1pmkjlaPS41BWBAtbVwBr/ACgeRxcCj6NdKBMlypilQ6JoyblGHI/tK1tSt5gG+KhzOrrrZmy6YSQvw3+8QngkHmCOQ9iORxmtRPLoB05hzCmSeE8LizLfeNxzQ+4/lbGFKTAGAMB1JwEbe0l23svyHVBGRW5lbanVuCE22MsouEPpEh1n0UXYXBW51rdfeZ53MstbPdXJ7mHvFjhRdUi8ERdV0gxNGZLtqc2ZtWN5iUlkqb2aIMflZCpvG42I2Yk8ieV+fkgJazrDzKulhn72mlWCfZZkdS0M6jkWCHUrC5s8YY+Vje4pLrMi66FhTxfEVLD7xlTREpubIOJrqNt+Z35bjAeuU9Pq+ofdliVvCDJBFf2DTOjP7aQcKJh9kPrtmy2WeKqk1o8QfuywI1hktIHQlDszKbHfb0xzraxjEHF8BhZznMVPE8s8ixQxIXkkZgqoo5sWNgBgK0O1V9pg9QZKLo8zRwWKy5gB95IvzGEfq0N/8Q25F9IFw2KiCVVnKlg0zuWl1O73ud72YliWkuSGJPMX88dIy2SZrpR1+7SaJVXVsDJGeEaB/qcfE12ZlJIKGLC1KxK3p8yEsDpcoFciw1kbajpVQtxYEgXbiYkljjl1R24+nb4azOaCranWpmRoKSVisTtw9+dySinjlAH6zwm4sW8tw5ST9JU9KCm0P3YHz7az+/5P+Nj788ac2tra8uDqNyfO5JJ9Sbk/xxm0Tx+z96sZc3lnU7RwUxJY3srNLFpS/qQGNvQY5tLgcUJjrF6xqTKqOWrr51p6aBSXdjz9EUc3ZjsqLck+wJAUwdsLtz1fSacwRFqXKI3+6ptVjPYm00xHiPmkXhTnu1tOmDDrmYWFBsqPq71lJLu24MTAsCm3PTwm4NyVNqseWaz9yQkia4wSyo2pXjBB4DydTxagCTqAB2BxbcWxxkWVVFfVJFTwvNU1TgQ08Ud5Zie82SMbIg07u5GgMr2ZDrHk5861x4pYZl2c6HofSRVvSOMZjm0+9FlSm9JTyBBZ6mUbSsCNXd+EkGwIBbHT0+HVNrX9bx9kROtPrUqs1qmnrJNT7qiABY4EBNoo4xwxoOVl5n1x27ezlZ5I++CPfKKRppVRFLMzBVUAksxNgAo3JJIAA53xmtRfl2Huz5/Z/JIo5VArakLUVnK6MRdYfPaMHT58WrEU9PTbptTZdSTVdZMsFNTRtJNITsqgfxJ5BRuTYYJqivtjdsar6U1xN2gyuncihpLkcPL4iQcjM3Mg3EanSNwTi4ajp3+NMthRdIHTwOym4tYm9/LzIvuQDffEtwp2+zp2Ycy6T1fd0UVo0YGqrZL/AA1GAwuWK2NRLYcMOr8QZeTLxttSbVrHUj1EZb0VpXjylfiq51Ars4mVWdzbwIALLGtrR00RCqNOp5X1s+5w++zruI9doiL4nvo6svNQ1elZ3bieCUbR1YY7oL2WTfayHYXwuzsfG91cPWX0Dkoal4Z92Q3RxfTKnyuLgbEeQvbccgC2pWKSDzk8K/T3+mLotA+zD7DbBos8zWEgKNWWwMtizH/OMDvsCREDbcs1tlIlWLSVxFVEfaq9pt67MP0LSyWosvcNW2O1RV7MIz5Faf0N7yk8jCDjTKvuoe2KNdPU4B3+orqapqo/F5xUGlyyNie7QA1Vcw/UxR/KD4WmNgvMcr4malTN6uO3DHRVNPSR5fFQdG4yI2por9+q7D4qSYW75x45EtxC9iSACvHElxYPmsUM8CPAyvA8avCykFGRhcMCNiCLH64krSNvWv0TUK7SaRFpbXfw6bHn5WwqK3Ot7MjmM8dFRJ8SYpClNLYmSxJJgLW3Ub6SfEPfnlUpuwD9m9LUSrmXSGnaGCF/7vQuLPUOrEa5F8olI4V+f6Ypi2SmpgihVUKqgKqgWCgCwAA2AHIAcsFj2wV83XWPUSS1lTLPczTVNRNMSd2keZmY777lr28r28rY256QFaTg03fQroSag63usSmw/aP/AJ5E4uJpyS2kqjeHYRNYDQfwWFv3Hz35XFmJrIWcMPdTYj0I/q/5c8VKlL2M+2rHlEcmW5xJqo9TyZZLuWgNrmlO4Jjka7Jz7tzYcL8Gcbl8NF1k9Z2a9M60UmVxPFQ69I0g2YX8TH5/9u1vMjGDE5eyj2GqTIo1lnVZ60gMSQCEP5bkcx6H1xFSoSO39f19MVXfAGApe+0Z7OjZRm8tREhFDmcklVA1uGOVm1zQHaylXdpUXzRttkNtOeIXU2TmSUJ6mx9h6/l6Yq6d6lp1jRUUWVVCgeX1+uNMsero0a5be+x39rX9iPXAIfMekKxatFteo6n/AB22DHfY8r4mrh3Ozb2J856VSiWKM0tCCO8rZQRHa97RqReZuVtHDuLm17S1ZF2fU11GUWSUyQ0sa61RVkm0APKQoBawuEBN20g7X5nGGzhhcB2wBgDAIHrr6mKTPsvloq1NUcouj244ZAOGVT5Mp/MXHmcVFOnW12G85yGqcvSSVlHxiOrgRpAVvszxoDJEwHiuNP7WLrPSZqTK6zXojhndr2CCnkZ/ppCFr/uxtMOn1b9hfpPnLDRQvSQG156k9woB9IiDOx87FEB/FiWrInr2efsqspywpPmr/parXSwVl00qMLEWhuTJY7gyFrHGNbTcoMtSJFSNFjjQaURVCqo9AoACj2FsQZIGA5wBgDAGAMB0Mf5emA8BlqcwiA+ugX/lipj37vAx2AxFc4AwBgDAGAM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725" y="4857750"/>
            <a:ext cx="9620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4587" b="47261"/>
          <a:stretch/>
        </p:blipFill>
        <p:spPr>
          <a:xfrm>
            <a:off x="377214" y="1202418"/>
            <a:ext cx="4232886" cy="306637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2145" y="1155495"/>
            <a:ext cx="884730" cy="10774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0210" y="2522240"/>
            <a:ext cx="619563" cy="65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s://encrypted-tbn3.gstatic.com/images?q=tbn:ANd9GcTb62CjL_Oxr90KhWyTRQGjrJwwpZifI9-gnAHwOy3WLHHsCgv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6945" y="3614141"/>
            <a:ext cx="749896" cy="749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349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HEALTHCARE COMSUMER IN 2020</a:t>
            </a:r>
            <a:endParaRPr lang="en-US" dirty="0"/>
          </a:p>
        </p:txBody>
      </p:sp>
      <p:sp>
        <p:nvSpPr>
          <p:cNvPr id="3" name="Text Placeholder 2"/>
          <p:cNvSpPr>
            <a:spLocks noGrp="1"/>
          </p:cNvSpPr>
          <p:nvPr>
            <p:ph type="body" sz="quarter" idx="13"/>
          </p:nvPr>
        </p:nvSpPr>
        <p:spPr/>
        <p:txBody>
          <a:bodyPr/>
          <a:lstStyle/>
          <a:p>
            <a:endParaRPr lang="en-US"/>
          </a:p>
        </p:txBody>
      </p:sp>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19</a:t>
            </a:fld>
            <a:endParaRPr lang="de-DE" dirty="0"/>
          </a:p>
        </p:txBody>
      </p:sp>
      <p:sp>
        <p:nvSpPr>
          <p:cNvPr id="15" name="AutoShape 5" descr="data:image/jpeg;base64,/9j/4AAQSkZJRgABAQAAAQABAAD/4QBgRXhpZgAASUkqAAgAAAACADEBAgAHAAAAJgAAAGmHBAABAAAALgAAAAAAAABQaWNhc2EAAAMAAJAHAAQAAAAwMjIwAqAEAAEAAABWAAAAA6AEAAEAAABWAAAAAAAAAP/bAIQAAwICCQgICgoICAoICAgICAgICQ4ICgsKCAoNCAgKCwgNCAoICAgICwsNCAoICggICwgNCQoLCAwPCwgNCAgLCAEDBAQGBQYIBgYIDQcHCAgICAgICAgICAgICAgICAgICAgICAgICAgICAgICAgICAgICAgICAgICAgICAgICAgI/8AAEQgAVgBWAwERAAIRAQMRAf/EAB4AAAEEAgMBAAAAAAAAAAAAAAAGBwgJBAUBAgMK/8QAPRAAAgECBAIIAwQHCQAAAAAAAQIDBBEABRIhIjEGBwgTMkFRYRRCcQkjUpEVQ2KBobHwFiQ0RFNygpLR/8QAGAEBAQEBAQAAAAAAAAAAAAAAAAECAwT/xAAgEQEBAQABAwUBAAAAAAAAAAAAARECEjFBAyEiUXET/9oADAMBAAIRAxEAPwC1PAGAMAYAwBgDAa7Os+hp11zypEg+ZmCjz9SP4YBCv2icq1afjFO/PS5X/tp02974uBdZHn8NSgeCVZUPzKwP8uWINjgDAGAMAYDi+A1vSLpLBSRNNUzJBEm7OzBQPbfmT5AXJ8hixKh11t/aAIWaHKFB5g1Tjn7pH6ejN+WNYiKWY9aFdmMkkr1pmkjlaPS41BWBAtbVwBr/ACgeRxcCj6NdKBMlypilQ6JoyblGHI/tK1tSt5gG+KhzOrrrZmy6YSQvw3+8QngkHmCOQ9iORxmtRPLoB05hzCmSeE8LizLfeNxzQ+4/lbGFKTAGAMB1JwEbe0l23svyHVBGRW5lbanVuCE22MsouEPpEh1n0UXYXBW51rdfeZ53MstbPdXJ7mHvFjhRdUi8ERdV0gxNGZLtqc2ZtWN5iUlkqb2aIMflZCpvG42I2Yk8ieV+fkgJazrDzKulhn72mlWCfZZkdS0M6jkWCHUrC5s8YY+Vje4pLrMi66FhTxfEVLD7xlTREpubIOJrqNt+Z35bjAeuU9Pq+ofdliVvCDJBFf2DTOjP7aQcKJh9kPrtmy2WeKqk1o8QfuywI1hktIHQlDszKbHfb0xzraxjEHF8BhZznMVPE8s8ixQxIXkkZgqoo5sWNgBgK0O1V9pg9QZKLo8zRwWKy5gB95IvzGEfq0N/8Q25F9IFw2KiCVVnKlg0zuWl1O73ud72YliWkuSGJPMX88dIy2SZrpR1+7SaJVXVsDJGeEaB/qcfE12ZlJIKGLC1KxK3p8yEsDpcoFciw1kbajpVQtxYEgXbiYkljjl1R24+nb4azOaCranWpmRoKSVisTtw9+dySinjlAH6zwm4sW8tw5ST9JU9KCm0P3YHz7az+/5P+Nj788ac2tra8uDqNyfO5JJ9Sbk/xxm0Tx+z96sZc3lnU7RwUxJY3srNLFpS/qQGNvQY5tLgcUJjrF6xqTKqOWrr51p6aBSXdjz9EUc3ZjsqLck+wJAUwdsLtz1fSacwRFqXKI3+6ptVjPYm00xHiPmkXhTnu1tOmDDrmYWFBsqPq71lJLu24MTAsCm3PTwm4NyVNqseWaz9yQkia4wSyo2pXjBB4DydTxagCTqAB2BxbcWxxkWVVFfVJFTwvNU1TgQ08Ud5Zie82SMbIg07u5GgMr2ZDrHk5861x4pYZl2c6HofSRVvSOMZjm0+9FlSm9JTyBBZ6mUbSsCNXd+EkGwIBbHT0+HVNrX9bx9kROtPrUqs1qmnrJNT7qiABY4EBNoo4xwxoOVl5n1x27ezlZ5I++CPfKKRppVRFLMzBVUAksxNgAo3JJIAA53xmtRfl2Huz5/Z/JIo5VArakLUVnK6MRdYfPaMHT58WrEU9PTbptTZdSTVdZMsFNTRtJNITsqgfxJ5BRuTYYJqivtjdsar6U1xN2gyuncihpLkcPL4iQcjM3Mg3EanSNwTi4ajp3+NMthRdIHTwOym4tYm9/LzIvuQDffEtwp2+zp2Ycy6T1fd0UVo0YGqrZL/AA1GAwuWK2NRLYcMOr8QZeTLxttSbVrHUj1EZb0VpXjylfiq51Ars4mVWdzbwIALLGtrR00RCqNOp5X1s+5w++zruI9doiL4nvo6svNQ1elZ3bieCUbR1YY7oL2WTfayHYXwuzsfG91cPWX0Dkoal4Z92Q3RxfTKnyuLgbEeQvbccgC2pWKSDzk8K/T3+mLotA+zD7DbBos8zWEgKNWWwMtizH/OMDvsCREDbcs1tlIlWLSVxFVEfaq9pt67MP0LSyWosvcNW2O1RV7MIz5Faf0N7yk8jCDjTKvuoe2KNdPU4B3+orqapqo/F5xUGlyyNie7QA1Vcw/UxR/KD4WmNgvMcr4malTN6uO3DHRVNPSR5fFQdG4yI2por9+q7D4qSYW75x45EtxC9iSACvHElxYPmsUM8CPAyvA8avCykFGRhcMCNiCLH64krSNvWv0TUK7SaRFpbXfw6bHn5WwqK3Ot7MjmM8dFRJ8SYpClNLYmSxJJgLW3Ub6SfEPfnlUpuwD9m9LUSrmXSGnaGCF/7vQuLPUOrEa5F8olI4V+f6Ypi2SmpgihVUKqgKqgWCgCwAA2AHIAcsFj2wV83XWPUSS1lTLPczTVNRNMSd2keZmY777lr28r28rY256QFaTg03fQroSag63usSmw/aP/AJ5E4uJpyS2kqjeHYRNYDQfwWFv3Hz35XFmJrIWcMPdTYj0I/q/5c8VKlL2M+2rHlEcmW5xJqo9TyZZLuWgNrmlO4Jjka7Jz7tzYcL8Gcbl8NF1k9Z2a9M60UmVxPFQ69I0g2YX8TH5/9u1vMjGDE5eyj2GqTIo1lnVZ60gMSQCEP5bkcx6H1xFSoSO39f19MVXfAGApe+0Z7OjZRm8tREhFDmcklVA1uGOVm1zQHaylXdpUXzRttkNtOeIXU2TmSUJ6mx9h6/l6Yq6d6lp1jRUUWVVCgeX1+uNMsero0a5be+x39rX9iPXAIfMekKxatFteo6n/AB22DHfY8r4mrh3Ozb2J856VSiWKM0tCCO8rZQRHa97RqReZuVtHDuLm17S1ZF2fU11GUWSUyQ0sa61RVkm0APKQoBawuEBN20g7X5nGGzhhcB2wBgDAIHrr6mKTPsvloq1NUcouj244ZAOGVT5Mp/MXHmcVFOnW12G85yGqcvSSVlHxiOrgRpAVvszxoDJEwHiuNP7WLrPSZqTK6zXojhndr2CCnkZ/ppCFr/uxtMOn1b9hfpPnLDRQvSQG156k9woB9IiDOx87FEB/FiWrInr2efsqspywpPmr/parXSwVl00qMLEWhuTJY7gyFrHGNbTcoMtSJFSNFjjQaURVCqo9AoACj2FsQZIGA5wBgDAGAMB0Mf5emA8BlqcwiA+ugX/lipj37vAx2AxFc4AwBgDAGAM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7" descr="data:image/jpeg;base64,/9j/4AAQSkZJRgABAQAAAQABAAD/4QBgRXhpZgAASUkqAAgAAAACADEBAgAHAAAAJgAAAGmHBAABAAAALgAAAAAAAABQaWNhc2EAAAMAAJAHAAQAAAAwMjIwAqAEAAEAAABWAAAAA6AEAAEAAABWAAAAAAAAAP/bAIQAAwICCQgICgoICAoICAgICAgICQ4ICgsKCAoNCAgKCwgNCAoICAgICwsNCAoICggICwgNCQoLCAwPCwgNCAgLCAEDBAQGBQYIBgYIDQcHCAgICAgICAgICAgICAgICAgICAgICAgICAgICAgICAgICAgICAgICAgICAgICAgICAgI/8AAEQgAVgBWAwERAAIRAQMRAf/EAB4AAAEEAgMBAAAAAAAAAAAAAAAGBwgJBAUBAgMK/8QAPRAAAgECBAIIAwQHCQAAAAAAAQIDBBEABRIhIjEGBwgTMkFRYRRCcQkjUpEVQ2KBobHwFiQ0RFNygpLR/8QAGAEBAQEBAQAAAAAAAAAAAAAAAAECAwT/xAAgEQEBAQABAwUBAAAAAAAAAAAAARECEjFBAyEiUXET/9oADAMBAAIRAxEAPwC1PAGAMAYAwBgDAa7Os+hp11zypEg+ZmCjz9SP4YBCv2icq1afjFO/PS5X/tp02974uBdZHn8NSgeCVZUPzKwP8uWINjgDAGAMAYDi+A1vSLpLBSRNNUzJBEm7OzBQPbfmT5AXJ8hixKh11t/aAIWaHKFB5g1Tjn7pH6ejN+WNYiKWY9aFdmMkkr1pmkjlaPS41BWBAtbVwBr/ACgeRxcCj6NdKBMlypilQ6JoyblGHI/tK1tSt5gG+KhzOrrrZmy6YSQvw3+8QngkHmCOQ9iORxmtRPLoB05hzCmSeE8LizLfeNxzQ+4/lbGFKTAGAMB1JwEbe0l23svyHVBGRW5lbanVuCE22MsouEPpEh1n0UXYXBW51rdfeZ53MstbPdXJ7mHvFjhRdUi8ERdV0gxNGZLtqc2ZtWN5iUlkqb2aIMflZCpvG42I2Yk8ieV+fkgJazrDzKulhn72mlWCfZZkdS0M6jkWCHUrC5s8YY+Vje4pLrMi66FhTxfEVLD7xlTREpubIOJrqNt+Z35bjAeuU9Pq+ofdliVvCDJBFf2DTOjP7aQcKJh9kPrtmy2WeKqk1o8QfuywI1hktIHQlDszKbHfb0xzraxjEHF8BhZznMVPE8s8ixQxIXkkZgqoo5sWNgBgK0O1V9pg9QZKLo8zRwWKy5gB95IvzGEfq0N/8Q25F9IFw2KiCVVnKlg0zuWl1O73ud72YliWkuSGJPMX88dIy2SZrpR1+7SaJVXVsDJGeEaB/qcfE12ZlJIKGLC1KxK3p8yEsDpcoFciw1kbajpVQtxYEgXbiYkljjl1R24+nb4azOaCranWpmRoKSVisTtw9+dySinjlAH6zwm4sW8tw5ST9JU9KCm0P3YHz7az+/5P+Nj788ac2tra8uDqNyfO5JJ9Sbk/xxm0Tx+z96sZc3lnU7RwUxJY3srNLFpS/qQGNvQY5tLgcUJjrF6xqTKqOWrr51p6aBSXdjz9EUc3ZjsqLck+wJAUwdsLtz1fSacwRFqXKI3+6ptVjPYm00xHiPmkXhTnu1tOmDDrmYWFBsqPq71lJLu24MTAsCm3PTwm4NyVNqseWaz9yQkia4wSyo2pXjBB4DydTxagCTqAB2BxbcWxxkWVVFfVJFTwvNU1TgQ08Ud5Zie82SMbIg07u5GgMr2ZDrHk5861x4pYZl2c6HofSRVvSOMZjm0+9FlSm9JTyBBZ6mUbSsCNXd+EkGwIBbHT0+HVNrX9bx9kROtPrUqs1qmnrJNT7qiABY4EBNoo4xwxoOVl5n1x27ezlZ5I++CPfKKRppVRFLMzBVUAksxNgAo3JJIAA53xmtRfl2Huz5/Z/JIo5VArakLUVnK6MRdYfPaMHT58WrEU9PTbptTZdSTVdZMsFNTRtJNITsqgfxJ5BRuTYYJqivtjdsar6U1xN2gyuncihpLkcPL4iQcjM3Mg3EanSNwTi4ajp3+NMthRdIHTwOym4tYm9/LzIvuQDffEtwp2+zp2Ycy6T1fd0UVo0YGqrZL/AA1GAwuWK2NRLYcMOr8QZeTLxttSbVrHUj1EZb0VpXjylfiq51Ars4mVWdzbwIALLGtrR00RCqNOp5X1s+5w++zruI9doiL4nvo6svNQ1elZ3bieCUbR1YY7oL2WTfayHYXwuzsfG91cPWX0Dkoal4Z92Q3RxfTKnyuLgbEeQvbccgC2pWKSDzk8K/T3+mLotA+zD7DbBos8zWEgKNWWwMtizH/OMDvsCREDbcs1tlIlWLSVxFVEfaq9pt67MP0LSyWosvcNW2O1RV7MIz5Faf0N7yk8jCDjTKvuoe2KNdPU4B3+orqapqo/F5xUGlyyNie7QA1Vcw/UxR/KD4WmNgvMcr4malTN6uO3DHRVNPSR5fFQdG4yI2por9+q7D4qSYW75x45EtxC9iSACvHElxYPmsUM8CPAyvA8avCykFGRhcMCNiCLH64krSNvWv0TUK7SaRFpbXfw6bHn5WwqK3Ot7MjmM8dFRJ8SYpClNLYmSxJJgLW3Ub6SfEPfnlUpuwD9m9LUSrmXSGnaGCF/7vQuLPUOrEa5F8olI4V+f6Ypi2SmpgihVUKqgKqgWCgCwAA2AHIAcsFj2wV83XWPUSS1lTLPczTVNRNMSd2keZmY777lr28r28rY256QFaTg03fQroSag63usSmw/aP/AJ5E4uJpyS2kqjeHYRNYDQfwWFv3Hz35XFmJrIWcMPdTYj0I/q/5c8VKlL2M+2rHlEcmW5xJqo9TyZZLuWgNrmlO4Jjka7Jz7tzYcL8Gcbl8NF1k9Z2a9M60UmVxPFQ69I0g2YX8TH5/9u1vMjGDE5eyj2GqTIo1lnVZ60gMSQCEP5bkcx6H1xFSoSO39f19MVXfAGApe+0Z7OjZRm8tREhFDmcklVA1uGOVm1zQHaylXdpUXzRttkNtOeIXU2TmSUJ6mx9h6/l6Yq6d6lp1jRUUWVVCgeX1+uNMsero0a5be+x39rX9iPXAIfMekKxatFteo6n/AB22DHfY8r4mrh3Ozb2J856VSiWKM0tCCO8rZQRHa97RqReZuVtHDuLm17S1ZF2fU11GUWSUyQ0sa61RVkm0APKQoBawuEBN20g7X5nGGzhhcB2wBgDAIHrr6mKTPsvloq1NUcouj244ZAOGVT5Mp/MXHmcVFOnW12G85yGqcvSSVlHxiOrgRpAVvszxoDJEwHiuNP7WLrPSZqTK6zXojhndr2CCnkZ/ppCFr/uxtMOn1b9hfpPnLDRQvSQG156k9woB9IiDOx87FEB/FiWrInr2efsqspywpPmr/parXSwVl00qMLEWhuTJY7gyFrHGNbTcoMtSJFSNFjjQaURVCqo9AoACj2FsQZIGA5wBgDAGAMB0Mf5emA8BlqcwiA+ugX/lipj37vAx2AxFc4AwBgDAGAM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304800" y="4318992"/>
            <a:ext cx="4305300" cy="1754326"/>
          </a:xfrm>
          <a:prstGeom prst="rect">
            <a:avLst/>
          </a:prstGeom>
          <a:noFill/>
        </p:spPr>
        <p:txBody>
          <a:bodyPr wrap="square" rtlCol="0">
            <a:spAutoFit/>
          </a:bodyPr>
          <a:lstStyle/>
          <a:p>
            <a:pPr algn="ctr"/>
            <a:r>
              <a:rPr lang="en-US" dirty="0">
                <a:solidFill>
                  <a:schemeClr val="tx1">
                    <a:lumMod val="75000"/>
                    <a:lumOff val="25000"/>
                  </a:schemeClr>
                </a:solidFill>
              </a:rPr>
              <a:t> I am a </a:t>
            </a:r>
            <a:r>
              <a:rPr lang="en-US" dirty="0" smtClean="0">
                <a:solidFill>
                  <a:schemeClr val="tx1">
                    <a:lumMod val="75000"/>
                    <a:lumOff val="25000"/>
                  </a:schemeClr>
                </a:solidFill>
              </a:rPr>
              <a:t>45 </a:t>
            </a:r>
            <a:r>
              <a:rPr lang="en-US" dirty="0">
                <a:solidFill>
                  <a:schemeClr val="tx1">
                    <a:lumMod val="75000"/>
                    <a:lumOff val="25000"/>
                  </a:schemeClr>
                </a:solidFill>
              </a:rPr>
              <a:t>year old </a:t>
            </a:r>
            <a:r>
              <a:rPr lang="en-US" dirty="0" smtClean="0">
                <a:solidFill>
                  <a:schemeClr val="tx1">
                    <a:lumMod val="75000"/>
                    <a:lumOff val="25000"/>
                  </a:schemeClr>
                </a:solidFill>
              </a:rPr>
              <a:t>female </a:t>
            </a:r>
            <a:r>
              <a:rPr lang="en-US" dirty="0">
                <a:solidFill>
                  <a:schemeClr val="tx1">
                    <a:lumMod val="75000"/>
                    <a:lumOff val="25000"/>
                  </a:schemeClr>
                </a:solidFill>
              </a:rPr>
              <a:t>from </a:t>
            </a:r>
            <a:r>
              <a:rPr lang="en-US" dirty="0" smtClean="0">
                <a:solidFill>
                  <a:schemeClr val="tx1">
                    <a:lumMod val="75000"/>
                    <a:lumOff val="25000"/>
                  </a:schemeClr>
                </a:solidFill>
              </a:rPr>
              <a:t>Atlanta who </a:t>
            </a:r>
            <a:r>
              <a:rPr lang="en-US" dirty="0">
                <a:solidFill>
                  <a:schemeClr val="tx1">
                    <a:lumMod val="75000"/>
                    <a:lumOff val="25000"/>
                  </a:schemeClr>
                </a:solidFill>
              </a:rPr>
              <a:t>is a fan </a:t>
            </a:r>
            <a:r>
              <a:rPr lang="en-US" dirty="0" smtClean="0">
                <a:solidFill>
                  <a:schemeClr val="tx1">
                    <a:lumMod val="75000"/>
                    <a:lumOff val="25000"/>
                  </a:schemeClr>
                </a:solidFill>
              </a:rPr>
              <a:t>of Ray Lewis. I pride myself on providing a nutritious rich diet for me and my family. I am interested in learning about the latest nutrition trends from both friends and experts</a:t>
            </a:r>
            <a:endParaRPr lang="en-US" dirty="0">
              <a:solidFill>
                <a:schemeClr val="tx1">
                  <a:lumMod val="75000"/>
                  <a:lumOff val="25000"/>
                </a:schemeClr>
              </a:solidFill>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077" y="1290042"/>
            <a:ext cx="2978746" cy="297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5619750" y="1202418"/>
            <a:ext cx="3448050" cy="4770537"/>
          </a:xfrm>
          <a:prstGeom prst="rect">
            <a:avLst/>
          </a:prstGeom>
          <a:noFill/>
        </p:spPr>
        <p:txBody>
          <a:bodyPr wrap="square" rtlCol="0">
            <a:spAutoFit/>
          </a:bodyPr>
          <a:lstStyle/>
          <a:p>
            <a:r>
              <a:rPr lang="en-US" sz="1600" dirty="0" smtClean="0"/>
              <a:t>I </a:t>
            </a:r>
            <a:r>
              <a:rPr lang="en-US" sz="1600" dirty="0"/>
              <a:t>sign up for </a:t>
            </a:r>
            <a:r>
              <a:rPr lang="en-US" sz="1600" dirty="0" smtClean="0"/>
              <a:t>Ray Lewis’</a:t>
            </a:r>
            <a:r>
              <a:rPr lang="en-US" sz="1600" dirty="0"/>
              <a:t> campaign on Good Chime! from his </a:t>
            </a:r>
            <a:r>
              <a:rPr lang="en-US" sz="1600" dirty="0" smtClean="0"/>
              <a:t>Facebook page </a:t>
            </a:r>
            <a:r>
              <a:rPr lang="en-US" sz="1600" dirty="0"/>
              <a:t>and become a member of Good Chime!</a:t>
            </a:r>
          </a:p>
          <a:p>
            <a:endParaRPr lang="en-US" sz="1600" dirty="0"/>
          </a:p>
          <a:p>
            <a:r>
              <a:rPr lang="en-US" sz="1600" dirty="0" smtClean="0"/>
              <a:t>I follow Ray’s nutrition challenge and follow his four week meal plans. </a:t>
            </a:r>
          </a:p>
          <a:p>
            <a:endParaRPr lang="en-US" sz="1600" dirty="0" smtClean="0"/>
          </a:p>
          <a:p>
            <a:endParaRPr lang="en-US" sz="1600" dirty="0"/>
          </a:p>
          <a:p>
            <a:endParaRPr lang="en-US" sz="1600" dirty="0"/>
          </a:p>
          <a:p>
            <a:r>
              <a:rPr lang="en-US" sz="1600" dirty="0" smtClean="0"/>
              <a:t>I </a:t>
            </a:r>
            <a:r>
              <a:rPr lang="en-US" sz="1600" dirty="0"/>
              <a:t>track my progress </a:t>
            </a:r>
            <a:r>
              <a:rPr lang="en-US" sz="1600" dirty="0" smtClean="0"/>
              <a:t>using one of </a:t>
            </a:r>
            <a:r>
              <a:rPr lang="en-US" sz="1600" dirty="0" err="1" smtClean="0"/>
              <a:t>GoodChime’s</a:t>
            </a:r>
            <a:r>
              <a:rPr lang="en-US" sz="1600" dirty="0" smtClean="0"/>
              <a:t> nutrition partner apps</a:t>
            </a:r>
            <a:endParaRPr lang="en-US" sz="1600" dirty="0"/>
          </a:p>
          <a:p>
            <a:r>
              <a:rPr lang="en-US" sz="1600" dirty="0"/>
              <a:t/>
            </a:r>
            <a:br>
              <a:rPr lang="en-US" sz="1600" dirty="0"/>
            </a:br>
            <a:endParaRPr lang="en-US" sz="1600" dirty="0" smtClean="0"/>
          </a:p>
          <a:p>
            <a:endParaRPr lang="en-US" sz="1600" dirty="0"/>
          </a:p>
          <a:p>
            <a:r>
              <a:rPr lang="en-US" sz="1600" dirty="0" smtClean="0"/>
              <a:t>GoodChime has learned where I shop and sends me offers based on my location, the store’s inventory and new products. </a:t>
            </a:r>
            <a:endParaRPr lang="en-US" sz="1600" dirty="0"/>
          </a:p>
        </p:txBody>
      </p: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210" y="2522240"/>
            <a:ext cx="619563" cy="65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https://encrypted-tbn3.gstatic.com/images?q=tbn:ANd9GcTb62CjL_Oxr90KhWyTRQGjrJwwpZifI9-gnAHwOy3WLHHsCg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945" y="3614141"/>
            <a:ext cx="749896" cy="7498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52371"/>
          <a:stretch/>
        </p:blipFill>
        <p:spPr>
          <a:xfrm>
            <a:off x="171449" y="1063624"/>
            <a:ext cx="4486276" cy="3205164"/>
          </a:xfrm>
          <a:prstGeom prst="rect">
            <a:avLst/>
          </a:prstGeom>
        </p:spPr>
      </p:pic>
      <p:pic>
        <p:nvPicPr>
          <p:cNvPr id="3074" name="Picture 2" descr="http://www.goodchime.com/se/public/event/21/0f/0f12_8f62.jpg?c=410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4080" y="1202418"/>
            <a:ext cx="848054" cy="103271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1299" y="4982223"/>
            <a:ext cx="1181308" cy="707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76479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Date Placeholder 3"/>
          <p:cNvSpPr txBox="1">
            <a:spLocks noGrp="1"/>
          </p:cNvSpPr>
          <p:nvPr/>
        </p:nvSpPr>
        <p:spPr bwMode="auto">
          <a:xfrm>
            <a:off x="323850" y="6356350"/>
            <a:ext cx="2133600" cy="365125"/>
          </a:xfrm>
          <a:prstGeom prst="rect">
            <a:avLst/>
          </a:prstGeom>
          <a:noFill/>
          <a:ln w="9525">
            <a:noFill/>
            <a:miter lim="800000"/>
            <a:headEnd/>
            <a:tailEnd/>
          </a:ln>
        </p:spPr>
        <p:txBody>
          <a:bodyPr anchor="ctr"/>
          <a:lstStyle/>
          <a:p>
            <a:pPr defTabSz="914400"/>
            <a:fld id="{EF2C4888-228A-488F-AE91-1B46702327BA}" type="datetime2">
              <a:rPr lang="en-US" sz="1200">
                <a:solidFill>
                  <a:srgbClr val="898989"/>
                </a:solidFill>
                <a:latin typeface="Calibri" pitchFamily="34" charset="0"/>
              </a:rPr>
              <a:pPr defTabSz="914400"/>
              <a:t>Tuesday, October 16, 2012</a:t>
            </a:fld>
            <a:endParaRPr lang="de-DE" sz="1200">
              <a:solidFill>
                <a:srgbClr val="898989"/>
              </a:solidFill>
              <a:latin typeface="Calibri" pitchFamily="34" charset="0"/>
            </a:endParaRPr>
          </a:p>
        </p:txBody>
      </p:sp>
      <p:sp>
        <p:nvSpPr>
          <p:cNvPr id="13314" name="Footer Placeholder 4"/>
          <p:cNvSpPr txBox="1">
            <a:spLocks noGrp="1"/>
          </p:cNvSpPr>
          <p:nvPr/>
        </p:nvSpPr>
        <p:spPr bwMode="auto">
          <a:xfrm>
            <a:off x="2457450" y="6356350"/>
            <a:ext cx="4229100" cy="365125"/>
          </a:xfrm>
          <a:prstGeom prst="rect">
            <a:avLst/>
          </a:prstGeom>
          <a:noFill/>
          <a:ln w="9525">
            <a:noFill/>
            <a:miter lim="800000"/>
            <a:headEnd/>
            <a:tailEnd/>
          </a:ln>
        </p:spPr>
        <p:txBody>
          <a:bodyPr anchor="ctr"/>
          <a:lstStyle/>
          <a:p>
            <a:pPr algn="ctr" defTabSz="914400"/>
            <a:r>
              <a:rPr lang="de-DE" sz="1200">
                <a:solidFill>
                  <a:srgbClr val="898989"/>
                </a:solidFill>
                <a:latin typeface="Calibri" pitchFamily="34" charset="0"/>
              </a:rPr>
              <a:t>GoodChime (C) 2011</a:t>
            </a:r>
          </a:p>
        </p:txBody>
      </p:sp>
      <p:sp>
        <p:nvSpPr>
          <p:cNvPr id="13315" name="Slide Number Placeholder 5"/>
          <p:cNvSpPr txBox="1">
            <a:spLocks noGrp="1"/>
          </p:cNvSpPr>
          <p:nvPr/>
        </p:nvSpPr>
        <p:spPr bwMode="auto">
          <a:xfrm>
            <a:off x="6686550" y="6356350"/>
            <a:ext cx="2133600" cy="365125"/>
          </a:xfrm>
          <a:prstGeom prst="rect">
            <a:avLst/>
          </a:prstGeom>
          <a:noFill/>
          <a:ln w="9525">
            <a:noFill/>
            <a:miter lim="800000"/>
            <a:headEnd/>
            <a:tailEnd/>
          </a:ln>
        </p:spPr>
        <p:txBody>
          <a:bodyPr anchor="ctr"/>
          <a:lstStyle/>
          <a:p>
            <a:pPr algn="r" defTabSz="914400"/>
            <a:fld id="{96D53537-5FBB-4BFC-AF5D-00CABC2BE85A}" type="slidenum">
              <a:rPr lang="de-DE" sz="1200">
                <a:solidFill>
                  <a:srgbClr val="898989"/>
                </a:solidFill>
                <a:latin typeface="Calibri" pitchFamily="34" charset="0"/>
              </a:rPr>
              <a:pPr algn="r" defTabSz="914400"/>
              <a:t>2</a:t>
            </a:fld>
            <a:endParaRPr lang="de-DE" sz="1200">
              <a:solidFill>
                <a:srgbClr val="898989"/>
              </a:solidFill>
              <a:latin typeface="Calibri" pitchFamily="34" charset="0"/>
            </a:endParaRPr>
          </a:p>
        </p:txBody>
      </p:sp>
      <p:sp>
        <p:nvSpPr>
          <p:cNvPr id="44" name="Titel 1"/>
          <p:cNvSpPr>
            <a:spLocks noGrp="1"/>
          </p:cNvSpPr>
          <p:nvPr>
            <p:ph type="title" idx="4294967295"/>
          </p:nvPr>
        </p:nvSpPr>
        <p:spPr bwMode="gray">
          <a:xfrm>
            <a:off x="323850" y="157163"/>
            <a:ext cx="8496300" cy="615950"/>
          </a:xfrm>
        </p:spPr>
        <p:txBody>
          <a:bodyPr rtlCol="0">
            <a:noAutofit/>
          </a:bodyPr>
          <a:lstStyle/>
          <a:p>
            <a:pPr algn="r" eaLnBrk="1" fontAlgn="auto" hangingPunct="1">
              <a:spcAft>
                <a:spcPts val="0"/>
              </a:spcAft>
              <a:defRPr/>
            </a:pPr>
            <a:r>
              <a:rPr lang="en-US" noProof="1" smtClean="0">
                <a:solidFill>
                  <a:schemeClr val="bg1">
                    <a:lumMod val="95000"/>
                  </a:schemeClr>
                </a:solidFill>
              </a:rPr>
              <a:t>Market Opportunity</a:t>
            </a:r>
            <a:endParaRPr lang="en-US" b="0" noProof="1">
              <a:solidFill>
                <a:schemeClr val="bg1">
                  <a:lumMod val="95000"/>
                </a:schemeClr>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107"/>
          <a:stretch/>
        </p:blipFill>
        <p:spPr bwMode="auto">
          <a:xfrm>
            <a:off x="515092" y="1583141"/>
            <a:ext cx="3797605" cy="2091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32510" y="1228296"/>
            <a:ext cx="3289115" cy="553998"/>
          </a:xfrm>
          <a:prstGeom prst="rect">
            <a:avLst/>
          </a:prstGeom>
          <a:noFill/>
        </p:spPr>
        <p:txBody>
          <a:bodyPr wrap="square" rtlCol="0">
            <a:spAutoFit/>
          </a:bodyPr>
          <a:lstStyle/>
          <a:p>
            <a:pPr algn="ctr"/>
            <a:r>
              <a:rPr lang="en-US" b="1" dirty="0" smtClean="0">
                <a:solidFill>
                  <a:schemeClr val="tx1">
                    <a:lumMod val="75000"/>
                    <a:lumOff val="25000"/>
                  </a:schemeClr>
                </a:solidFill>
              </a:rPr>
              <a:t>Obesity Rate Soaring</a:t>
            </a:r>
          </a:p>
          <a:p>
            <a:pPr algn="ctr"/>
            <a:r>
              <a:rPr lang="en-US" sz="1200" b="1" dirty="0" smtClean="0">
                <a:solidFill>
                  <a:schemeClr val="tx1">
                    <a:lumMod val="75000"/>
                    <a:lumOff val="25000"/>
                  </a:schemeClr>
                </a:solidFill>
              </a:rPr>
              <a:t>US BMI by Year</a:t>
            </a:r>
            <a:endParaRPr lang="en-US" sz="1200" b="1" dirty="0">
              <a:solidFill>
                <a:schemeClr val="tx1">
                  <a:lumMod val="75000"/>
                  <a:lumOff val="25000"/>
                </a:schemeClr>
              </a:solidFill>
            </a:endParaRPr>
          </a:p>
        </p:txBody>
      </p:sp>
      <p:sp>
        <p:nvSpPr>
          <p:cNvPr id="10" name="TextBox 9"/>
          <p:cNvSpPr txBox="1"/>
          <p:nvPr/>
        </p:nvSpPr>
        <p:spPr>
          <a:xfrm>
            <a:off x="5174773" y="1231411"/>
            <a:ext cx="3289115" cy="646331"/>
          </a:xfrm>
          <a:prstGeom prst="rect">
            <a:avLst/>
          </a:prstGeom>
          <a:noFill/>
        </p:spPr>
        <p:txBody>
          <a:bodyPr wrap="square" rtlCol="0">
            <a:spAutoFit/>
          </a:bodyPr>
          <a:lstStyle/>
          <a:p>
            <a:pPr algn="ctr"/>
            <a:r>
              <a:rPr lang="en-US" b="1" dirty="0" smtClean="0">
                <a:solidFill>
                  <a:schemeClr val="tx1">
                    <a:lumMod val="75000"/>
                    <a:lumOff val="25000"/>
                  </a:schemeClr>
                </a:solidFill>
              </a:rPr>
              <a:t>Consumer Health Engagement Growth</a:t>
            </a:r>
            <a:endParaRPr lang="en-US" sz="1200" b="1" dirty="0" smtClean="0">
              <a:solidFill>
                <a:schemeClr val="tx1">
                  <a:lumMod val="75000"/>
                  <a:lumOff val="25000"/>
                </a:schemeClr>
              </a:solidFill>
            </a:endParaRPr>
          </a:p>
        </p:txBody>
      </p:sp>
      <p:pic>
        <p:nvPicPr>
          <p:cNvPr id="23" name="Picture 12" descr="https://encrypted-tbn2.google.com/images?q=tbn:ANd9GcTUXRyNwfdrAOpcvxaMcgph95SGf2Nkjv3TU6wSS1J7yHDH82qUf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7141" y="4582320"/>
            <a:ext cx="1145556" cy="3769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7" descr="https://encrypted-tbn1.google.com/images?q=tbn:ANd9GcRYx19NqzZgqNF8o6Yby7D29CE23Y71Tu-d5SDI-f8l7iKIU4NG2w"/>
          <p:cNvPicPr>
            <a:picLocks noChangeAspect="1" noChangeArrowheads="1"/>
          </p:cNvPicPr>
          <p:nvPr/>
        </p:nvPicPr>
        <p:blipFill rotWithShape="1">
          <a:blip r:embed="rId5">
            <a:extLst>
              <a:ext uri="{28A0092B-C50C-407E-A947-70E740481C1C}">
                <a14:useLocalDpi xmlns:a14="http://schemas.microsoft.com/office/drawing/2010/main" val="0"/>
              </a:ext>
            </a:extLst>
          </a:blip>
          <a:srcRect t="26822" b="38647"/>
          <a:stretch/>
        </p:blipFill>
        <p:spPr bwMode="auto">
          <a:xfrm>
            <a:off x="1875151" y="5201329"/>
            <a:ext cx="1164597" cy="3550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4" descr="AT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1689" y="5177261"/>
            <a:ext cx="941868" cy="42570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6" descr="WebMD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092" y="4668948"/>
            <a:ext cx="883915" cy="3048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logostage.com/logos/CIGN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4194" y="4582320"/>
            <a:ext cx="909265" cy="29802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15092" y="3852277"/>
            <a:ext cx="4056908" cy="553998"/>
          </a:xfrm>
          <a:prstGeom prst="rect">
            <a:avLst/>
          </a:prstGeom>
          <a:noFill/>
        </p:spPr>
        <p:txBody>
          <a:bodyPr wrap="square" rtlCol="0">
            <a:spAutoFit/>
          </a:bodyPr>
          <a:lstStyle/>
          <a:p>
            <a:pPr algn="ctr"/>
            <a:r>
              <a:rPr lang="en-US" b="1" dirty="0" smtClean="0">
                <a:solidFill>
                  <a:schemeClr val="tx1">
                    <a:lumMod val="75000"/>
                    <a:lumOff val="25000"/>
                  </a:schemeClr>
                </a:solidFill>
              </a:rPr>
              <a:t>No Entity has complete solution</a:t>
            </a:r>
            <a:endParaRPr lang="en-US" sz="1200" b="1" dirty="0" smtClean="0">
              <a:solidFill>
                <a:schemeClr val="tx1">
                  <a:lumMod val="75000"/>
                  <a:lumOff val="25000"/>
                </a:schemeClr>
              </a:solidFill>
            </a:endParaRPr>
          </a:p>
          <a:p>
            <a:pPr algn="ctr"/>
            <a:r>
              <a:rPr lang="en-US" sz="1200" b="1" dirty="0" smtClean="0">
                <a:solidFill>
                  <a:schemeClr val="tx1">
                    <a:lumMod val="75000"/>
                    <a:lumOff val="25000"/>
                  </a:schemeClr>
                </a:solidFill>
              </a:rPr>
              <a:t>Health and Wellness Market is scattered</a:t>
            </a:r>
            <a:endParaRPr lang="en-US" b="1" dirty="0">
              <a:solidFill>
                <a:schemeClr val="tx1">
                  <a:lumMod val="75000"/>
                  <a:lumOff val="25000"/>
                </a:schemeClr>
              </a:solidFill>
            </a:endParaRPr>
          </a:p>
        </p:txBody>
      </p:sp>
      <p:pic>
        <p:nvPicPr>
          <p:cNvPr id="30" name="Picture 30" descr="https://encrypted-tbn0.google.com/images?q=tbn:ANd9GcSJ9TdV43vfGOPFAA8tWQqTNbjaklpjwBcMcOsvzAzffSn_gr0iv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1281" y="5846020"/>
            <a:ext cx="731536" cy="16548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4" descr="https://encrypted-tbn1.google.com/images?q=tbn:ANd9GcTQfr05y40gjr5YY062WhZrmPmL5RPHgCwaSy5x-Z8bWXrUlNXpB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9398" y="5740864"/>
            <a:ext cx="761041" cy="21031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572000" y="3825155"/>
            <a:ext cx="4248149" cy="553998"/>
          </a:xfrm>
          <a:prstGeom prst="rect">
            <a:avLst/>
          </a:prstGeom>
          <a:noFill/>
        </p:spPr>
        <p:txBody>
          <a:bodyPr wrap="square" rtlCol="0">
            <a:spAutoFit/>
          </a:bodyPr>
          <a:lstStyle/>
          <a:p>
            <a:pPr algn="ctr"/>
            <a:r>
              <a:rPr lang="en-US" b="1" dirty="0" smtClean="0">
                <a:solidFill>
                  <a:schemeClr val="tx1">
                    <a:lumMod val="75000"/>
                    <a:lumOff val="25000"/>
                  </a:schemeClr>
                </a:solidFill>
              </a:rPr>
              <a:t>$2T Health and Wellness Market</a:t>
            </a:r>
            <a:endParaRPr lang="en-US" sz="1200" b="1" dirty="0" smtClean="0">
              <a:solidFill>
                <a:schemeClr val="tx1">
                  <a:lumMod val="75000"/>
                  <a:lumOff val="25000"/>
                </a:schemeClr>
              </a:solidFill>
            </a:endParaRPr>
          </a:p>
          <a:p>
            <a:pPr algn="ctr"/>
            <a:r>
              <a:rPr lang="en-US" sz="1200" b="1" dirty="0">
                <a:solidFill>
                  <a:schemeClr val="tx1">
                    <a:lumMod val="75000"/>
                    <a:lumOff val="25000"/>
                  </a:schemeClr>
                </a:solidFill>
              </a:rPr>
              <a:t>Estimated global market size of the wellness </a:t>
            </a:r>
            <a:r>
              <a:rPr lang="en-US" sz="1200" b="1" dirty="0" smtClean="0">
                <a:solidFill>
                  <a:schemeClr val="tx1">
                    <a:lumMod val="75000"/>
                    <a:lumOff val="25000"/>
                  </a:schemeClr>
                </a:solidFill>
              </a:rPr>
              <a:t>industry</a:t>
            </a:r>
            <a:endParaRPr lang="en-US" b="1" dirty="0">
              <a:solidFill>
                <a:schemeClr val="tx1">
                  <a:lumMod val="75000"/>
                  <a:lumOff val="25000"/>
                </a:schemeClr>
              </a:solidFill>
            </a:endParaRPr>
          </a:p>
        </p:txBody>
      </p:sp>
      <p:sp>
        <p:nvSpPr>
          <p:cNvPr id="13" name="Oval 12"/>
          <p:cNvSpPr/>
          <p:nvPr/>
        </p:nvSpPr>
        <p:spPr bwMode="auto">
          <a:xfrm>
            <a:off x="3674834" y="1272395"/>
            <a:ext cx="212058" cy="212058"/>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00" dirty="0" smtClean="0"/>
              <a:t>1</a:t>
            </a:r>
            <a:endParaRPr lang="en-US" sz="700" dirty="0"/>
          </a:p>
        </p:txBody>
      </p:sp>
      <p:sp>
        <p:nvSpPr>
          <p:cNvPr id="37" name="Oval 36"/>
          <p:cNvSpPr/>
          <p:nvPr/>
        </p:nvSpPr>
        <p:spPr bwMode="auto">
          <a:xfrm>
            <a:off x="8227242" y="1272395"/>
            <a:ext cx="212058" cy="212058"/>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00" dirty="0"/>
              <a:t>2</a:t>
            </a:r>
          </a:p>
        </p:txBody>
      </p:sp>
      <p:sp>
        <p:nvSpPr>
          <p:cNvPr id="38" name="Oval 37"/>
          <p:cNvSpPr/>
          <p:nvPr/>
        </p:nvSpPr>
        <p:spPr bwMode="auto">
          <a:xfrm>
            <a:off x="8589459" y="3825155"/>
            <a:ext cx="212058" cy="212058"/>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00" dirty="0"/>
              <a:t>3</a:t>
            </a:r>
          </a:p>
        </p:txBody>
      </p:sp>
      <p:sp>
        <p:nvSpPr>
          <p:cNvPr id="2" name="TextBox 1"/>
          <p:cNvSpPr txBox="1"/>
          <p:nvPr/>
        </p:nvSpPr>
        <p:spPr>
          <a:xfrm>
            <a:off x="4800600" y="2076450"/>
            <a:ext cx="3788859" cy="1600438"/>
          </a:xfrm>
          <a:prstGeom prst="rect">
            <a:avLst/>
          </a:prstGeom>
          <a:noFill/>
        </p:spPr>
        <p:txBody>
          <a:bodyPr wrap="square" rtlCol="0">
            <a:spAutoFit/>
          </a:bodyPr>
          <a:lstStyle/>
          <a:p>
            <a:pPr algn="ctr"/>
            <a:r>
              <a:rPr lang="en-US" sz="1400" i="1" dirty="0" smtClean="0"/>
              <a:t>Health </a:t>
            </a:r>
            <a:r>
              <a:rPr lang="en-US" sz="1400" i="1" dirty="0"/>
              <a:t>plans </a:t>
            </a:r>
            <a:r>
              <a:rPr lang="en-US" sz="1400" i="1" dirty="0" smtClean="0"/>
              <a:t>spend  $</a:t>
            </a:r>
            <a:r>
              <a:rPr lang="en-US" sz="1400" i="1" dirty="0"/>
              <a:t>11 </a:t>
            </a:r>
            <a:r>
              <a:rPr lang="en-US" sz="1400" i="1" dirty="0" smtClean="0"/>
              <a:t>billion year on transient consumer engagement efforts </a:t>
            </a:r>
          </a:p>
          <a:p>
            <a:pPr algn="ctr"/>
            <a:endParaRPr lang="en-US" sz="1400" i="1" dirty="0"/>
          </a:p>
          <a:p>
            <a:pPr algn="ctr"/>
            <a:r>
              <a:rPr lang="en-US" sz="1400" i="1" dirty="0" smtClean="0"/>
              <a:t>Market for </a:t>
            </a:r>
            <a:r>
              <a:rPr lang="en-US" sz="1400" i="1" dirty="0"/>
              <a:t>wearable wireless devices in sports and healthcare will grow to 169.5 million devices in 2017, up from 20.77 million in 2011, a CAGR of 41%.</a:t>
            </a:r>
          </a:p>
        </p:txBody>
      </p:sp>
      <p:pic>
        <p:nvPicPr>
          <p:cNvPr id="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38944" y="5701618"/>
            <a:ext cx="941493" cy="4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feedgrowth.com/wp-content/uploads/2008/12/facebook-logo.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0560" y="5235184"/>
            <a:ext cx="1025140" cy="3857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4" name="Chart 33"/>
          <p:cNvGraphicFramePr>
            <a:graphicFrameLocks/>
          </p:cNvGraphicFramePr>
          <p:nvPr>
            <p:extLst>
              <p:ext uri="{D42A27DB-BD31-4B8C-83A1-F6EECF244321}">
                <p14:modId xmlns:p14="http://schemas.microsoft.com/office/powerpoint/2010/main" val="3318944213"/>
              </p:ext>
            </p:extLst>
          </p:nvPr>
        </p:nvGraphicFramePr>
        <p:xfrm>
          <a:off x="4828188" y="4179596"/>
          <a:ext cx="3761271" cy="2043466"/>
        </p:xfrm>
        <a:graphic>
          <a:graphicData uri="http://schemas.openxmlformats.org/drawingml/2006/chart">
            <c:chart xmlns:c="http://schemas.openxmlformats.org/drawingml/2006/chart" xmlns:r="http://schemas.openxmlformats.org/officeDocument/2006/relationships" r:id="rId13"/>
          </a:graphicData>
        </a:graphic>
      </p:graphicFrame>
      <p:sp>
        <p:nvSpPr>
          <p:cNvPr id="5" name="Rectangle 4">
            <a:hlinkClick r:id="rId14" action="ppaction://hlinksldjump"/>
          </p:cNvPr>
          <p:cNvSpPr/>
          <p:nvPr/>
        </p:nvSpPr>
        <p:spPr bwMode="auto">
          <a:xfrm>
            <a:off x="189186" y="4406275"/>
            <a:ext cx="4256690" cy="1816787"/>
          </a:xfrm>
          <a:prstGeom prst="rect">
            <a:avLst/>
          </a:prstGeom>
          <a:noFill/>
          <a:ln w="12700">
            <a:noFill/>
            <a:round/>
            <a:headEnd/>
            <a:tailEnd/>
          </a:ln>
        </p:spPr>
        <p:txBody>
          <a:bodyPr rtlCol="0" anchor="ctr"/>
          <a:lstStyle/>
          <a:p>
            <a:pPr algn="ctr"/>
            <a:endParaRPr lang="en-US" dirty="0"/>
          </a:p>
        </p:txBody>
      </p:sp>
    </p:spTree>
    <p:extLst>
      <p:ext uri="{BB962C8B-B14F-4D97-AF65-F5344CB8AC3E}">
        <p14:creationId xmlns:p14="http://schemas.microsoft.com/office/powerpoint/2010/main" val="10976498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bwMode="gray">
          <a:xfrm>
            <a:off x="323850" y="157163"/>
            <a:ext cx="8496300" cy="615950"/>
          </a:xfrm>
        </p:spPr>
        <p:txBody>
          <a:bodyPr rtlCol="0"/>
          <a:lstStyle/>
          <a:p>
            <a:pPr eaLnBrk="1" fontAlgn="auto" hangingPunct="1">
              <a:spcAft>
                <a:spcPts val="0"/>
              </a:spcAft>
              <a:defRPr/>
            </a:pPr>
            <a:r>
              <a:rPr lang="en-US" noProof="1" smtClean="0"/>
              <a:t>Platform</a:t>
            </a:r>
            <a:endParaRPr lang="en-US" b="0" noProof="1"/>
          </a:p>
        </p:txBody>
      </p:sp>
      <p:sp>
        <p:nvSpPr>
          <p:cNvPr id="23556" name="Date Placeholder 3"/>
          <p:cNvSpPr>
            <a:spLocks noGrp="1"/>
          </p:cNvSpPr>
          <p:nvPr>
            <p:ph type="dt" sz="quarter" idx="14"/>
          </p:nvPr>
        </p:nvSpPr>
        <p:spPr bwMode="auto">
          <a:ln>
            <a:miter lim="800000"/>
            <a:headEnd/>
            <a:tailEnd/>
          </a:ln>
        </p:spPr>
        <p:txBody>
          <a:bodyPr/>
          <a:lstStyle/>
          <a:p>
            <a:pPr fontAlgn="base">
              <a:spcBef>
                <a:spcPct val="0"/>
              </a:spcBef>
              <a:spcAft>
                <a:spcPct val="0"/>
              </a:spcAft>
              <a:defRPr/>
            </a:pPr>
            <a:fld id="{FA261919-9651-477E-8694-89BD232E9393}" type="datetime2">
              <a:rPr lang="en-US" smtClean="0">
                <a:solidFill>
                  <a:srgbClr val="898989"/>
                </a:solidFill>
              </a:rPr>
              <a:pPr fontAlgn="base">
                <a:spcBef>
                  <a:spcPct val="0"/>
                </a:spcBef>
                <a:spcAft>
                  <a:spcPct val="0"/>
                </a:spcAft>
                <a:defRPr/>
              </a:pPr>
              <a:t>Tuesday, October 16, 2012</a:t>
            </a:fld>
            <a:endParaRPr lang="de-DE" smtClean="0">
              <a:solidFill>
                <a:srgbClr val="898989"/>
              </a:solidFill>
            </a:endParaRPr>
          </a:p>
        </p:txBody>
      </p:sp>
      <p:sp>
        <p:nvSpPr>
          <p:cNvPr id="23558" name="Slide Number Placeholder 5"/>
          <p:cNvSpPr>
            <a:spLocks noGrp="1"/>
          </p:cNvSpPr>
          <p:nvPr>
            <p:ph type="sldNum" sz="quarter" idx="16"/>
          </p:nvPr>
        </p:nvSpPr>
        <p:spPr bwMode="auto">
          <a:ln>
            <a:miter lim="800000"/>
            <a:headEnd/>
            <a:tailEnd/>
          </a:ln>
        </p:spPr>
        <p:txBody>
          <a:bodyPr/>
          <a:lstStyle/>
          <a:p>
            <a:pPr fontAlgn="base">
              <a:spcBef>
                <a:spcPct val="0"/>
              </a:spcBef>
              <a:spcAft>
                <a:spcPct val="0"/>
              </a:spcAft>
              <a:defRPr/>
            </a:pPr>
            <a:fld id="{4E1429EB-D506-4572-9259-58AF25A6198E}" type="slidenum">
              <a:rPr lang="de-DE" smtClean="0">
                <a:solidFill>
                  <a:srgbClr val="898989"/>
                </a:solidFill>
              </a:rPr>
              <a:pPr fontAlgn="base">
                <a:spcBef>
                  <a:spcPct val="0"/>
                </a:spcBef>
                <a:spcAft>
                  <a:spcPct val="0"/>
                </a:spcAft>
                <a:defRPr/>
              </a:pPr>
              <a:t>20</a:t>
            </a:fld>
            <a:endParaRPr lang="de-DE" smtClean="0">
              <a:solidFill>
                <a:srgbClr val="898989"/>
              </a:solidFill>
            </a:endParaRPr>
          </a:p>
        </p:txBody>
      </p:sp>
      <p:sp>
        <p:nvSpPr>
          <p:cNvPr id="19" name="Down Arrow 18"/>
          <p:cNvSpPr/>
          <p:nvPr/>
        </p:nvSpPr>
        <p:spPr>
          <a:xfrm flipV="1">
            <a:off x="1523999" y="1164026"/>
            <a:ext cx="6354745" cy="3429000"/>
          </a:xfrm>
          <a:prstGeom prst="downArrow">
            <a:avLst>
              <a:gd name="adj1" fmla="val 50000"/>
              <a:gd name="adj2" fmla="val 2629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 name="Left Brace 19"/>
          <p:cNvSpPr/>
          <p:nvPr/>
        </p:nvSpPr>
        <p:spPr>
          <a:xfrm>
            <a:off x="990600" y="2230826"/>
            <a:ext cx="342899" cy="144779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ounded Rectangle 20"/>
          <p:cNvSpPr/>
          <p:nvPr/>
        </p:nvSpPr>
        <p:spPr>
          <a:xfrm>
            <a:off x="1447800" y="2230827"/>
            <a:ext cx="6477000" cy="9366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r>
              <a:rPr lang="en-US" b="1" dirty="0" smtClean="0">
                <a:solidFill>
                  <a:schemeClr val="tx1">
                    <a:lumMod val="75000"/>
                    <a:lumOff val="25000"/>
                  </a:schemeClr>
                </a:solidFill>
              </a:rPr>
              <a:t>Engagement</a:t>
            </a:r>
            <a:endParaRPr lang="en-US" b="1" dirty="0">
              <a:solidFill>
                <a:schemeClr val="tx1">
                  <a:lumMod val="75000"/>
                  <a:lumOff val="25000"/>
                </a:schemeClr>
              </a:solidFill>
            </a:endParaRPr>
          </a:p>
        </p:txBody>
      </p:sp>
      <p:sp>
        <p:nvSpPr>
          <p:cNvPr id="25" name="Rounded Rectangle 24"/>
          <p:cNvSpPr/>
          <p:nvPr/>
        </p:nvSpPr>
        <p:spPr>
          <a:xfrm>
            <a:off x="1447800" y="3297626"/>
            <a:ext cx="64770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Predictive Analytics</a:t>
            </a:r>
            <a:endParaRPr lang="en-US" dirty="0"/>
          </a:p>
        </p:txBody>
      </p:sp>
      <p:sp>
        <p:nvSpPr>
          <p:cNvPr id="28" name="Rounded Rectangle 27"/>
          <p:cNvSpPr/>
          <p:nvPr/>
        </p:nvSpPr>
        <p:spPr>
          <a:xfrm>
            <a:off x="1447800" y="3831026"/>
            <a:ext cx="6477000" cy="2133600"/>
          </a:xfrm>
          <a:prstGeom prst="roundRect">
            <a:avLst>
              <a:gd name="adj" fmla="val 9184"/>
            </a:avLst>
          </a:prstGeom>
        </p:spPr>
        <p:style>
          <a:lnRef idx="2">
            <a:schemeClr val="accent1"/>
          </a:lnRef>
          <a:fillRef idx="1">
            <a:schemeClr val="lt1"/>
          </a:fillRef>
          <a:effectRef idx="0">
            <a:schemeClr val="accent1"/>
          </a:effectRef>
          <a:fontRef idx="minor">
            <a:schemeClr val="dk1"/>
          </a:fontRef>
        </p:style>
        <p:txBody>
          <a:bodyPr rtlCol="0" anchor="t" anchorCtr="0"/>
          <a:lstStyle/>
          <a:p>
            <a:pPr algn="ctr"/>
            <a:r>
              <a:rPr lang="en-US" dirty="0" smtClean="0"/>
              <a:t>Collaborative Platform with APIs</a:t>
            </a:r>
            <a:endParaRPr lang="en-US" dirty="0"/>
          </a:p>
        </p:txBody>
      </p:sp>
      <p:graphicFrame>
        <p:nvGraphicFramePr>
          <p:cNvPr id="30" name="Table 29"/>
          <p:cNvGraphicFramePr>
            <a:graphicFrameLocks noGrp="1"/>
          </p:cNvGraphicFramePr>
          <p:nvPr>
            <p:extLst>
              <p:ext uri="{D42A27DB-BD31-4B8C-83A1-F6EECF244321}">
                <p14:modId xmlns:p14="http://schemas.microsoft.com/office/powerpoint/2010/main" val="211463574"/>
              </p:ext>
            </p:extLst>
          </p:nvPr>
        </p:nvGraphicFramePr>
        <p:xfrm>
          <a:off x="1676400" y="5431226"/>
          <a:ext cx="6121120" cy="457200"/>
        </p:xfrm>
        <a:graphic>
          <a:graphicData uri="http://schemas.openxmlformats.org/drawingml/2006/table">
            <a:tbl>
              <a:tblPr firstRow="1" bandRow="1">
                <a:tableStyleId>{2D5ABB26-0587-4C30-8999-92F81FD0307C}</a:tableStyleId>
              </a:tblPr>
              <a:tblGrid>
                <a:gridCol w="1224224"/>
                <a:gridCol w="1224224"/>
                <a:gridCol w="1224224"/>
                <a:gridCol w="1224224"/>
                <a:gridCol w="1224224"/>
              </a:tblGrid>
              <a:tr h="457200">
                <a:tc>
                  <a:txBody>
                    <a:bodyPr/>
                    <a:lstStyle/>
                    <a:p>
                      <a:pPr algn="ctr"/>
                      <a:r>
                        <a:rPr lang="en-US" sz="1200" dirty="0" smtClean="0"/>
                        <a:t>Physician</a:t>
                      </a:r>
                      <a:r>
                        <a:rPr lang="en-US" sz="1200" baseline="0" dirty="0" smtClean="0"/>
                        <a:t> Communication</a:t>
                      </a:r>
                      <a:endParaRPr lang="en-US" sz="1200" dirty="0"/>
                    </a:p>
                  </a:txBody>
                  <a:tcPr/>
                </a:tc>
                <a:tc>
                  <a:txBody>
                    <a:bodyPr/>
                    <a:lstStyle/>
                    <a:p>
                      <a:pPr algn="ctr"/>
                      <a:r>
                        <a:rPr lang="en-US" sz="1200" dirty="0" smtClean="0"/>
                        <a:t>Devices</a:t>
                      </a:r>
                      <a:endParaRPr lang="en-US" sz="1200" dirty="0"/>
                    </a:p>
                  </a:txBody>
                  <a:tcPr/>
                </a:tc>
                <a:tc>
                  <a:txBody>
                    <a:bodyPr/>
                    <a:lstStyle/>
                    <a:p>
                      <a:pPr algn="ctr"/>
                      <a:r>
                        <a:rPr lang="en-US" sz="1200" dirty="0" smtClean="0"/>
                        <a:t>Applications</a:t>
                      </a:r>
                      <a:endParaRPr lang="en-US" sz="1200" dirty="0"/>
                    </a:p>
                  </a:txBody>
                  <a:tcPr/>
                </a:tc>
                <a:tc>
                  <a:txBody>
                    <a:bodyPr/>
                    <a:lstStyle/>
                    <a:p>
                      <a:pPr algn="ctr"/>
                      <a:r>
                        <a:rPr lang="en-US" sz="1200" dirty="0" smtClean="0"/>
                        <a:t>Retail Inventory</a:t>
                      </a:r>
                      <a:endParaRPr lang="en-US" sz="1200" dirty="0"/>
                    </a:p>
                  </a:txBody>
                  <a:tcPr/>
                </a:tc>
                <a:tc>
                  <a:txBody>
                    <a:bodyPr/>
                    <a:lstStyle/>
                    <a:p>
                      <a:pPr algn="ctr"/>
                      <a:r>
                        <a:rPr lang="en-US" sz="1200" dirty="0" smtClean="0"/>
                        <a:t>Third Party Content</a:t>
                      </a:r>
                      <a:endParaRPr lang="en-US" sz="1200" dirty="0"/>
                    </a:p>
                  </a:txBody>
                  <a:tcPr/>
                </a:tc>
              </a:tr>
            </a:tbl>
          </a:graphicData>
        </a:graphic>
      </p:graphicFrame>
      <p:pic>
        <p:nvPicPr>
          <p:cNvPr id="31" name="Picture 4" descr="https://encrypted-tbn0.google.com/images?q=tbn:ANd9GcRhdHeWAQV9KrLuTSxCkW2JwQDaC13Vpzb7J2oBk4lcsKOZAe4ld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286" y="3907226"/>
            <a:ext cx="776514" cy="3668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2" name="Left Brace 31"/>
          <p:cNvSpPr/>
          <p:nvPr/>
        </p:nvSpPr>
        <p:spPr>
          <a:xfrm>
            <a:off x="1143000" y="2230827"/>
            <a:ext cx="380999" cy="380999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8" name="Picture 6" descr="https://encrypted-tbn3.google.com/images?q=tbn:ANd9GcT4ZfRiYSG5s__YwOJmR-EpWnPCWgW2zuGhzn17JeqGT6HuIgIpR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114" y="4440626"/>
            <a:ext cx="620486" cy="824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rotWithShape="1">
          <a:blip r:embed="rId5">
            <a:extLst>
              <a:ext uri="{28A0092B-C50C-407E-A947-70E740481C1C}">
                <a14:useLocalDpi xmlns:a14="http://schemas.microsoft.com/office/drawing/2010/main" val="0"/>
              </a:ext>
            </a:extLst>
          </a:blip>
          <a:srcRect t="14448" b="44602"/>
          <a:stretch/>
        </p:blipFill>
        <p:spPr>
          <a:xfrm>
            <a:off x="3410226" y="1164026"/>
            <a:ext cx="2642651" cy="8221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4387" y="4269832"/>
            <a:ext cx="672613" cy="100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0" descr="https://encrypted-tbn1.google.com/images?q=tbn:ANd9GcRNo36peinmzZejevF9wnsVBPwIFQo5ZmtLy3qOOobPcirD4u86v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800" y="4547892"/>
            <a:ext cx="1021825" cy="69499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p:cNvPicPr>
            <a:picLocks noChangeAspect="1" noChangeArrowheads="1"/>
          </p:cNvPicPr>
          <p:nvPr/>
        </p:nvPicPr>
        <p:blipFill>
          <a:blip r:embed="rId8" cstate="print"/>
          <a:srcRect/>
          <a:stretch>
            <a:fillRect/>
          </a:stretch>
        </p:blipFill>
        <p:spPr bwMode="auto">
          <a:xfrm>
            <a:off x="5550579" y="4877245"/>
            <a:ext cx="700617" cy="341996"/>
          </a:xfrm>
          <a:prstGeom prst="rect">
            <a:avLst/>
          </a:prstGeom>
          <a:noFill/>
          <a:ln w="9525">
            <a:noFill/>
            <a:miter lim="800000"/>
            <a:headEnd/>
            <a:tailEnd/>
          </a:ln>
          <a:effectLst/>
        </p:spPr>
      </p:pic>
      <p:pic>
        <p:nvPicPr>
          <p:cNvPr id="43" name="Picture 42" descr="walmart_logo.jpg"/>
          <p:cNvPicPr>
            <a:picLocks noChangeAspect="1"/>
          </p:cNvPicPr>
          <p:nvPr/>
        </p:nvPicPr>
        <p:blipFill>
          <a:blip r:embed="rId9" cstate="print"/>
          <a:stretch>
            <a:fillRect/>
          </a:stretch>
        </p:blipFill>
        <p:spPr>
          <a:xfrm>
            <a:off x="5521550" y="4460583"/>
            <a:ext cx="981379" cy="341996"/>
          </a:xfrm>
          <a:prstGeom prst="rect">
            <a:avLst/>
          </a:prstGeom>
        </p:spPr>
      </p:pic>
      <p:pic>
        <p:nvPicPr>
          <p:cNvPr id="44" name="Picture 12" descr="https://encrypted-tbn3.google.com/images?q=tbn:ANd9GcQ3BEWs1eX4J9M8-uxKZrIZxC5l35-f84gMWnvSj9NFofwagielR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90441" y="4440626"/>
            <a:ext cx="462559" cy="8443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https://encrypted-tbn1.google.com/images?q=tbn:ANd9GcTEIVYndzpY6HSxzYEzBiOxjHkRjaUEm3i3U149m55RNDBKJqHb"/>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23970" y="4382796"/>
            <a:ext cx="819830" cy="819830"/>
          </a:xfrm>
          <a:prstGeom prst="rect">
            <a:avLst/>
          </a:prstGeom>
          <a:noFill/>
          <a:extLst>
            <a:ext uri="{909E8E84-426E-40DD-AFC4-6F175D3DCCD1}">
              <a14:hiddenFill xmlns:a14="http://schemas.microsoft.com/office/drawing/2010/main">
                <a:solidFill>
                  <a:srgbClr val="FFFFFF"/>
                </a:solidFill>
              </a14:hiddenFill>
            </a:ext>
          </a:extLst>
        </p:spPr>
      </p:pic>
      <p:sp>
        <p:nvSpPr>
          <p:cNvPr id="47" name="Rounded Rectangle 46"/>
          <p:cNvSpPr/>
          <p:nvPr/>
        </p:nvSpPr>
        <p:spPr>
          <a:xfrm>
            <a:off x="1524000" y="2654986"/>
            <a:ext cx="1194851" cy="3247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smtClean="0">
                <a:solidFill>
                  <a:schemeClr val="tx1">
                    <a:lumMod val="75000"/>
                    <a:lumOff val="25000"/>
                  </a:schemeClr>
                </a:solidFill>
              </a:rPr>
              <a:t>Dashboard</a:t>
            </a:r>
            <a:endParaRPr lang="en-US" sz="1200" dirty="0">
              <a:solidFill>
                <a:schemeClr val="tx1">
                  <a:lumMod val="75000"/>
                  <a:lumOff val="25000"/>
                </a:schemeClr>
              </a:solidFill>
            </a:endParaRPr>
          </a:p>
        </p:txBody>
      </p:sp>
      <p:sp>
        <p:nvSpPr>
          <p:cNvPr id="48" name="Rounded Rectangle 47"/>
          <p:cNvSpPr/>
          <p:nvPr/>
        </p:nvSpPr>
        <p:spPr>
          <a:xfrm>
            <a:off x="2819400" y="2668067"/>
            <a:ext cx="1194851" cy="3247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smtClean="0">
                <a:solidFill>
                  <a:schemeClr val="tx1">
                    <a:lumMod val="75000"/>
                    <a:lumOff val="25000"/>
                  </a:schemeClr>
                </a:solidFill>
              </a:rPr>
              <a:t>Mobile</a:t>
            </a:r>
            <a:endParaRPr lang="en-US" sz="1200" dirty="0">
              <a:solidFill>
                <a:schemeClr val="tx1">
                  <a:lumMod val="75000"/>
                  <a:lumOff val="25000"/>
                </a:schemeClr>
              </a:solidFill>
            </a:endParaRPr>
          </a:p>
        </p:txBody>
      </p:sp>
      <p:sp>
        <p:nvSpPr>
          <p:cNvPr id="49" name="Rounded Rectangle 48"/>
          <p:cNvSpPr/>
          <p:nvPr/>
        </p:nvSpPr>
        <p:spPr>
          <a:xfrm>
            <a:off x="6653749" y="2654986"/>
            <a:ext cx="1194851" cy="3247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smtClean="0">
                <a:solidFill>
                  <a:schemeClr val="tx1">
                    <a:lumMod val="75000"/>
                    <a:lumOff val="25000"/>
                  </a:schemeClr>
                </a:solidFill>
              </a:rPr>
              <a:t>Transaction</a:t>
            </a:r>
            <a:endParaRPr lang="en-US" sz="1200" dirty="0">
              <a:solidFill>
                <a:schemeClr val="tx1">
                  <a:lumMod val="75000"/>
                  <a:lumOff val="25000"/>
                </a:schemeClr>
              </a:solidFill>
            </a:endParaRPr>
          </a:p>
        </p:txBody>
      </p:sp>
      <p:pic>
        <p:nvPicPr>
          <p:cNvPr id="51" name="Picture 50"/>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51000"/>
                    </a14:imgEffect>
                  </a14:imgLayer>
                </a14:imgProps>
              </a:ext>
              <a:ext uri="{28A0092B-C50C-407E-A947-70E740481C1C}">
                <a14:useLocalDpi xmlns:a14="http://schemas.microsoft.com/office/drawing/2010/main" val="0"/>
              </a:ext>
            </a:extLst>
          </a:blip>
          <a:stretch>
            <a:fillRect/>
          </a:stretch>
        </p:blipFill>
        <p:spPr>
          <a:xfrm>
            <a:off x="2593691" y="6025060"/>
            <a:ext cx="4102625" cy="666677"/>
          </a:xfrm>
          <a:prstGeom prst="rect">
            <a:avLst/>
          </a:prstGeom>
        </p:spPr>
      </p:pic>
      <p:sp>
        <p:nvSpPr>
          <p:cNvPr id="52" name="TextBox 51"/>
          <p:cNvSpPr txBox="1"/>
          <p:nvPr/>
        </p:nvSpPr>
        <p:spPr>
          <a:xfrm>
            <a:off x="3711312" y="6177460"/>
            <a:ext cx="1851288" cy="369332"/>
          </a:xfrm>
          <a:prstGeom prst="rect">
            <a:avLst/>
          </a:prstGeom>
          <a:noFill/>
        </p:spPr>
        <p:txBody>
          <a:bodyPr wrap="square" rtlCol="0">
            <a:spAutoFit/>
          </a:bodyPr>
          <a:lstStyle/>
          <a:p>
            <a:pPr algn="ctr"/>
            <a:r>
              <a:rPr lang="en-US" i="1" dirty="0" smtClean="0">
                <a:solidFill>
                  <a:schemeClr val="tx1">
                    <a:lumMod val="75000"/>
                    <a:lumOff val="25000"/>
                  </a:schemeClr>
                </a:solidFill>
              </a:rPr>
              <a:t>Ecosystem</a:t>
            </a:r>
            <a:endParaRPr lang="en-US" i="1" dirty="0">
              <a:solidFill>
                <a:schemeClr val="tx1">
                  <a:lumMod val="75000"/>
                  <a:lumOff val="25000"/>
                </a:schemeClr>
              </a:solidFill>
            </a:endParaRPr>
          </a:p>
        </p:txBody>
      </p:sp>
      <p:sp>
        <p:nvSpPr>
          <p:cNvPr id="53" name="Rounded Rectangle 52"/>
          <p:cNvSpPr/>
          <p:nvPr/>
        </p:nvSpPr>
        <p:spPr>
          <a:xfrm>
            <a:off x="4114800" y="2668067"/>
            <a:ext cx="1194851" cy="3247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smtClean="0">
                <a:solidFill>
                  <a:schemeClr val="tx1">
                    <a:lumMod val="75000"/>
                    <a:lumOff val="25000"/>
                  </a:schemeClr>
                </a:solidFill>
              </a:rPr>
              <a:t>Video &amp; Content</a:t>
            </a:r>
            <a:endParaRPr lang="en-US" sz="1200" dirty="0">
              <a:solidFill>
                <a:schemeClr val="tx1">
                  <a:lumMod val="75000"/>
                  <a:lumOff val="25000"/>
                </a:schemeClr>
              </a:solidFill>
            </a:endParaRPr>
          </a:p>
        </p:txBody>
      </p:sp>
      <p:sp>
        <p:nvSpPr>
          <p:cNvPr id="54" name="Rounded Rectangle 53"/>
          <p:cNvSpPr/>
          <p:nvPr/>
        </p:nvSpPr>
        <p:spPr>
          <a:xfrm>
            <a:off x="5410200" y="2668067"/>
            <a:ext cx="1194851" cy="3247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smtClean="0">
                <a:solidFill>
                  <a:schemeClr val="tx1">
                    <a:lumMod val="75000"/>
                    <a:lumOff val="25000"/>
                  </a:schemeClr>
                </a:solidFill>
              </a:rPr>
              <a:t>Games</a:t>
            </a:r>
            <a:endParaRPr lang="en-US" sz="1200" dirty="0">
              <a:solidFill>
                <a:schemeClr val="tx1">
                  <a:lumMod val="75000"/>
                  <a:lumOff val="25000"/>
                </a:schemeClr>
              </a:solidFill>
            </a:endParaRPr>
          </a:p>
        </p:txBody>
      </p:sp>
      <p:pic>
        <p:nvPicPr>
          <p:cNvPr id="1026" name="Picture 2" descr="http://www.logostage.com/logos/CIGNA.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2862" y="2797548"/>
            <a:ext cx="966950" cy="3169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21</a:t>
            </a:fld>
            <a:endParaRPr lang="de-DE" dirty="0"/>
          </a:p>
        </p:txBody>
      </p:sp>
      <p:sp>
        <p:nvSpPr>
          <p:cNvPr id="14" name="Rectangle 13"/>
          <p:cNvSpPr/>
          <p:nvPr/>
        </p:nvSpPr>
        <p:spPr bwMode="auto">
          <a:xfrm>
            <a:off x="0" y="0"/>
            <a:ext cx="9144000" cy="6858000"/>
          </a:xfrm>
          <a:prstGeom prst="rect">
            <a:avLst/>
          </a:prstGeom>
          <a:solidFill>
            <a:schemeClr val="bg1"/>
          </a:solidFill>
          <a:ln w="12700">
            <a:noFill/>
            <a:round/>
            <a:headEnd/>
            <a:tailEnd/>
          </a:ln>
        </p:spPr>
        <p:txBody>
          <a:bodyPr rtlCol="0" anchor="ctr"/>
          <a:lstStyle/>
          <a:p>
            <a:pPr algn="ctr"/>
            <a:endParaRPr lang="en-US" dirty="0"/>
          </a:p>
        </p:txBody>
      </p:sp>
      <p:pic>
        <p:nvPicPr>
          <p:cNvPr id="2050"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044" y="1382138"/>
            <a:ext cx="5868168" cy="193649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002221" y="3429000"/>
            <a:ext cx="5629991" cy="584775"/>
          </a:xfrm>
          <a:prstGeom prst="rect">
            <a:avLst/>
          </a:prstGeom>
          <a:noFill/>
        </p:spPr>
        <p:txBody>
          <a:bodyPr wrap="square" rtlCol="0">
            <a:spAutoFit/>
          </a:bodyPr>
          <a:lstStyle/>
          <a:p>
            <a:pPr algn="ctr"/>
            <a:r>
              <a:rPr lang="en-US" sz="3200" b="1" dirty="0" smtClean="0">
                <a:solidFill>
                  <a:schemeClr val="bg1">
                    <a:lumMod val="65000"/>
                  </a:schemeClr>
                </a:solidFill>
              </a:rPr>
              <a:t>THANK YOU</a:t>
            </a:r>
            <a:endParaRPr lang="en-US" sz="3200" b="1" dirty="0">
              <a:solidFill>
                <a:schemeClr val="bg1">
                  <a:lumMod val="65000"/>
                </a:schemeClr>
              </a:solidFill>
            </a:endParaRPr>
          </a:p>
        </p:txBody>
      </p:sp>
    </p:spTree>
    <p:extLst>
      <p:ext uri="{BB962C8B-B14F-4D97-AF65-F5344CB8AC3E}">
        <p14:creationId xmlns:p14="http://schemas.microsoft.com/office/powerpoint/2010/main" val="9297630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bwMode="auto">
          <a:xfrm>
            <a:off x="460375" y="1866900"/>
            <a:ext cx="4911725" cy="4332709"/>
          </a:xfrm>
          <a:prstGeom prst="rightArrow">
            <a:avLst/>
          </a:prstGeom>
          <a:ln>
            <a:noFill/>
            <a:headEnd/>
            <a:tailEn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3313" name="Date Placeholder 3"/>
          <p:cNvSpPr txBox="1">
            <a:spLocks noGrp="1"/>
          </p:cNvSpPr>
          <p:nvPr/>
        </p:nvSpPr>
        <p:spPr bwMode="auto">
          <a:xfrm>
            <a:off x="323850" y="6356350"/>
            <a:ext cx="2133600" cy="365125"/>
          </a:xfrm>
          <a:prstGeom prst="rect">
            <a:avLst/>
          </a:prstGeom>
          <a:noFill/>
          <a:ln w="9525">
            <a:noFill/>
            <a:miter lim="800000"/>
            <a:headEnd/>
            <a:tailEnd/>
          </a:ln>
        </p:spPr>
        <p:txBody>
          <a:bodyPr anchor="ctr"/>
          <a:lstStyle/>
          <a:p>
            <a:pPr defTabSz="914400"/>
            <a:fld id="{EF2C4888-228A-488F-AE91-1B46702327BA}" type="datetime2">
              <a:rPr lang="en-US" sz="1200">
                <a:solidFill>
                  <a:srgbClr val="898989"/>
                </a:solidFill>
                <a:latin typeface="Calibri" pitchFamily="34" charset="0"/>
              </a:rPr>
              <a:pPr defTabSz="914400"/>
              <a:t>Tuesday, October 16, 2012</a:t>
            </a:fld>
            <a:endParaRPr lang="de-DE" sz="1200">
              <a:solidFill>
                <a:srgbClr val="898989"/>
              </a:solidFill>
              <a:latin typeface="Calibri" pitchFamily="34" charset="0"/>
            </a:endParaRPr>
          </a:p>
        </p:txBody>
      </p:sp>
      <p:sp>
        <p:nvSpPr>
          <p:cNvPr id="13314" name="Footer Placeholder 4"/>
          <p:cNvSpPr txBox="1">
            <a:spLocks noGrp="1"/>
          </p:cNvSpPr>
          <p:nvPr/>
        </p:nvSpPr>
        <p:spPr bwMode="auto">
          <a:xfrm>
            <a:off x="2457450" y="6356350"/>
            <a:ext cx="4229100" cy="365125"/>
          </a:xfrm>
          <a:prstGeom prst="rect">
            <a:avLst/>
          </a:prstGeom>
          <a:noFill/>
          <a:ln w="9525">
            <a:noFill/>
            <a:miter lim="800000"/>
            <a:headEnd/>
            <a:tailEnd/>
          </a:ln>
        </p:spPr>
        <p:txBody>
          <a:bodyPr anchor="ctr"/>
          <a:lstStyle/>
          <a:p>
            <a:pPr algn="ctr" defTabSz="914400"/>
            <a:r>
              <a:rPr lang="de-DE" sz="1200">
                <a:solidFill>
                  <a:srgbClr val="898989"/>
                </a:solidFill>
                <a:latin typeface="Calibri" pitchFamily="34" charset="0"/>
              </a:rPr>
              <a:t>GoodChime (C) 2011</a:t>
            </a:r>
          </a:p>
        </p:txBody>
      </p:sp>
      <p:sp>
        <p:nvSpPr>
          <p:cNvPr id="13315" name="Slide Number Placeholder 5"/>
          <p:cNvSpPr txBox="1">
            <a:spLocks noGrp="1"/>
          </p:cNvSpPr>
          <p:nvPr/>
        </p:nvSpPr>
        <p:spPr bwMode="auto">
          <a:xfrm>
            <a:off x="6686550" y="6356350"/>
            <a:ext cx="2133600" cy="365125"/>
          </a:xfrm>
          <a:prstGeom prst="rect">
            <a:avLst/>
          </a:prstGeom>
          <a:noFill/>
          <a:ln w="9525">
            <a:noFill/>
            <a:miter lim="800000"/>
            <a:headEnd/>
            <a:tailEnd/>
          </a:ln>
        </p:spPr>
        <p:txBody>
          <a:bodyPr anchor="ctr"/>
          <a:lstStyle/>
          <a:p>
            <a:pPr algn="r" defTabSz="914400"/>
            <a:fld id="{96D53537-5FBB-4BFC-AF5D-00CABC2BE85A}" type="slidenum">
              <a:rPr lang="de-DE" sz="1200">
                <a:solidFill>
                  <a:srgbClr val="898989"/>
                </a:solidFill>
                <a:latin typeface="Calibri" pitchFamily="34" charset="0"/>
              </a:rPr>
              <a:pPr algn="r" defTabSz="914400"/>
              <a:t>22</a:t>
            </a:fld>
            <a:endParaRPr lang="de-DE" sz="1200">
              <a:solidFill>
                <a:srgbClr val="898989"/>
              </a:solidFill>
              <a:latin typeface="Calibri" pitchFamily="34" charset="0"/>
            </a:endParaRPr>
          </a:p>
        </p:txBody>
      </p:sp>
      <p:sp>
        <p:nvSpPr>
          <p:cNvPr id="44" name="Titel 1"/>
          <p:cNvSpPr>
            <a:spLocks noGrp="1"/>
          </p:cNvSpPr>
          <p:nvPr>
            <p:ph type="title" idx="4294967295"/>
          </p:nvPr>
        </p:nvSpPr>
        <p:spPr bwMode="gray">
          <a:xfrm>
            <a:off x="323850" y="157163"/>
            <a:ext cx="8496300" cy="615950"/>
          </a:xfrm>
        </p:spPr>
        <p:txBody>
          <a:bodyPr rtlCol="0">
            <a:noAutofit/>
          </a:bodyPr>
          <a:lstStyle/>
          <a:p>
            <a:pPr algn="r" eaLnBrk="1" fontAlgn="auto" hangingPunct="1">
              <a:spcAft>
                <a:spcPts val="0"/>
              </a:spcAft>
              <a:defRPr/>
            </a:pPr>
            <a:r>
              <a:rPr lang="en-US" noProof="1" smtClean="0">
                <a:solidFill>
                  <a:schemeClr val="bg1">
                    <a:lumMod val="95000"/>
                  </a:schemeClr>
                </a:solidFill>
              </a:rPr>
              <a:t>What is GoodChime?</a:t>
            </a:r>
            <a:endParaRPr lang="en-US" b="0" noProof="1">
              <a:solidFill>
                <a:schemeClr val="bg1">
                  <a:lumMod val="95000"/>
                </a:schemeClr>
              </a:solidFill>
            </a:endParaRPr>
          </a:p>
        </p:txBody>
      </p:sp>
      <p:sp>
        <p:nvSpPr>
          <p:cNvPr id="5" name="AutoShape 2" descr="Olympia Dukak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Olympia Dukaki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Olympia Dukaki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14448" b="44602"/>
          <a:stretch/>
        </p:blipFill>
        <p:spPr>
          <a:xfrm>
            <a:off x="155575" y="2631893"/>
            <a:ext cx="2642651" cy="8221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p:cNvPicPr>
            <a:picLocks noChangeAspect="1"/>
          </p:cNvPicPr>
          <p:nvPr/>
        </p:nvPicPr>
        <p:blipFill rotWithShape="1">
          <a:blip r:embed="rId4">
            <a:extLst/>
          </a:blip>
          <a:srcRect l="11221" r="11005" b="12"/>
          <a:stretch/>
        </p:blipFill>
        <p:spPr>
          <a:xfrm>
            <a:off x="1010634" y="3739145"/>
            <a:ext cx="1264200" cy="1999503"/>
          </a:xfrm>
          <a:prstGeom prst="rect">
            <a:avLst/>
          </a:prstGeom>
          <a:ln w="19050">
            <a:solidFill>
              <a:schemeClr val="bg1">
                <a:lumMod val="50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TextBox 2"/>
          <p:cNvSpPr txBox="1"/>
          <p:nvPr/>
        </p:nvSpPr>
        <p:spPr>
          <a:xfrm>
            <a:off x="1523693" y="1117020"/>
            <a:ext cx="6721789" cy="461665"/>
          </a:xfrm>
          <a:prstGeom prst="rect">
            <a:avLst/>
          </a:prstGeom>
          <a:noFill/>
        </p:spPr>
        <p:txBody>
          <a:bodyPr wrap="square" rtlCol="0">
            <a:spAutoFit/>
          </a:bodyPr>
          <a:lstStyle/>
          <a:p>
            <a:pPr algn="ctr"/>
            <a:r>
              <a:rPr lang="en-US" sz="2400" dirty="0" smtClean="0">
                <a:solidFill>
                  <a:schemeClr val="bg1">
                    <a:lumMod val="50000"/>
                  </a:schemeClr>
                </a:solidFill>
              </a:rPr>
              <a:t>GoodChime is a platform that......</a:t>
            </a:r>
            <a:endParaRPr lang="en-US" sz="2400" dirty="0">
              <a:solidFill>
                <a:schemeClr val="bg1">
                  <a:lumMod val="50000"/>
                </a:schemeClr>
              </a:solidFill>
            </a:endParaRPr>
          </a:p>
        </p:txBody>
      </p:sp>
      <p:sp>
        <p:nvSpPr>
          <p:cNvPr id="4" name="TextBox 3"/>
          <p:cNvSpPr txBox="1"/>
          <p:nvPr/>
        </p:nvSpPr>
        <p:spPr>
          <a:xfrm>
            <a:off x="781064" y="1655372"/>
            <a:ext cx="3349498" cy="738664"/>
          </a:xfrm>
          <a:prstGeom prst="rect">
            <a:avLst/>
          </a:prstGeom>
          <a:noFill/>
        </p:spPr>
        <p:txBody>
          <a:bodyPr wrap="square" rtlCol="0">
            <a:spAutoFit/>
          </a:bodyPr>
          <a:lstStyle/>
          <a:p>
            <a:pPr algn="ctr"/>
            <a:r>
              <a:rPr lang="en-US" sz="1400" dirty="0" smtClean="0"/>
              <a:t>…pulls together the ecosystem of celebrity challenges with devices, content and transactions ….</a:t>
            </a:r>
            <a:endParaRPr lang="en-US" sz="1400" dirty="0"/>
          </a:p>
        </p:txBody>
      </p:sp>
      <p:pic>
        <p:nvPicPr>
          <p:cNvPr id="35" name="Picture 3"/>
          <p:cNvPicPr>
            <a:picLocks noChangeAspect="1" noChangeArrowheads="1"/>
          </p:cNvPicPr>
          <p:nvPr/>
        </p:nvPicPr>
        <p:blipFill>
          <a:blip r:embed="rId5" cstate="print">
            <a:extLst/>
          </a:blip>
          <a:srcRect/>
          <a:stretch>
            <a:fillRect/>
          </a:stretch>
        </p:blipFill>
        <p:spPr bwMode="auto">
          <a:xfrm>
            <a:off x="3011214" y="2534215"/>
            <a:ext cx="902389" cy="814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8" name="TextBox 7"/>
          <p:cNvSpPr txBox="1"/>
          <p:nvPr/>
        </p:nvSpPr>
        <p:spPr>
          <a:xfrm>
            <a:off x="2900852" y="3422956"/>
            <a:ext cx="1229710" cy="253916"/>
          </a:xfrm>
          <a:prstGeom prst="rect">
            <a:avLst/>
          </a:prstGeom>
          <a:noFill/>
        </p:spPr>
        <p:txBody>
          <a:bodyPr wrap="square" rtlCol="0">
            <a:spAutoFit/>
          </a:bodyPr>
          <a:lstStyle/>
          <a:p>
            <a:pPr algn="ctr"/>
            <a:r>
              <a:rPr lang="en-US" sz="1050" dirty="0" smtClean="0"/>
              <a:t>Mobile devices</a:t>
            </a:r>
            <a:endParaRPr lang="en-US" sz="1050" dirty="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4278" y="3739145"/>
            <a:ext cx="968888" cy="794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3021720" y="4552848"/>
            <a:ext cx="902389" cy="261610"/>
          </a:xfrm>
          <a:prstGeom prst="rect">
            <a:avLst/>
          </a:prstGeom>
          <a:noFill/>
        </p:spPr>
        <p:txBody>
          <a:bodyPr wrap="square" rtlCol="0">
            <a:spAutoFit/>
          </a:bodyPr>
          <a:lstStyle/>
          <a:p>
            <a:pPr algn="ctr"/>
            <a:r>
              <a:rPr lang="en-US" sz="1050" dirty="0" smtClean="0"/>
              <a:t>content</a:t>
            </a:r>
            <a:endParaRPr lang="en-US" sz="1050" dirty="0"/>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1749" y="4961430"/>
            <a:ext cx="718178" cy="92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2950120" y="5899899"/>
            <a:ext cx="902389" cy="261610"/>
          </a:xfrm>
          <a:prstGeom prst="rect">
            <a:avLst/>
          </a:prstGeom>
          <a:noFill/>
        </p:spPr>
        <p:txBody>
          <a:bodyPr wrap="square" rtlCol="0">
            <a:spAutoFit/>
          </a:bodyPr>
          <a:lstStyle/>
          <a:p>
            <a:pPr algn="ctr"/>
            <a:r>
              <a:rPr lang="en-US" sz="1050" dirty="0" smtClean="0"/>
              <a:t>games</a:t>
            </a:r>
            <a:endParaRPr lang="en-US" sz="1050" dirty="0"/>
          </a:p>
        </p:txBody>
      </p:sp>
      <p:graphicFrame>
        <p:nvGraphicFramePr>
          <p:cNvPr id="9" name="Diagram 8"/>
          <p:cNvGraphicFramePr/>
          <p:nvPr>
            <p:extLst>
              <p:ext uri="{D42A27DB-BD31-4B8C-83A1-F6EECF244321}">
                <p14:modId xmlns:p14="http://schemas.microsoft.com/office/powerpoint/2010/main" val="3682771395"/>
              </p:ext>
            </p:extLst>
          </p:nvPr>
        </p:nvGraphicFramePr>
        <p:xfrm>
          <a:off x="-33617" y="2897943"/>
          <a:ext cx="4941833" cy="29668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5" name="TextBox 44"/>
          <p:cNvSpPr txBox="1"/>
          <p:nvPr/>
        </p:nvSpPr>
        <p:spPr>
          <a:xfrm>
            <a:off x="5619764" y="1655372"/>
            <a:ext cx="3257536" cy="954107"/>
          </a:xfrm>
          <a:prstGeom prst="rect">
            <a:avLst/>
          </a:prstGeom>
          <a:noFill/>
        </p:spPr>
        <p:txBody>
          <a:bodyPr wrap="square" rtlCol="0">
            <a:spAutoFit/>
          </a:bodyPr>
          <a:lstStyle/>
          <a:p>
            <a:pPr algn="ctr"/>
            <a:r>
              <a:rPr lang="en-US" sz="1400" dirty="0" smtClean="0"/>
              <a:t>…that feeds a predictive engine to maintain consumer health engagement and make precise product and content  recommendations…..</a:t>
            </a:r>
            <a:endParaRPr lang="en-US" sz="1400" dirty="0"/>
          </a:p>
        </p:txBody>
      </p:sp>
      <p:pic>
        <p:nvPicPr>
          <p:cNvPr id="47"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45196" y="2667222"/>
            <a:ext cx="672613" cy="100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a:blip r:embed="rId14" cstate="print"/>
          <a:srcRect/>
          <a:stretch>
            <a:fillRect/>
          </a:stretch>
        </p:blipFill>
        <p:spPr bwMode="auto">
          <a:xfrm>
            <a:off x="6995583" y="3182290"/>
            <a:ext cx="700617" cy="341996"/>
          </a:xfrm>
          <a:prstGeom prst="rect">
            <a:avLst/>
          </a:prstGeom>
          <a:noFill/>
          <a:ln w="9525">
            <a:noFill/>
            <a:miter lim="800000"/>
            <a:headEnd/>
            <a:tailEnd/>
          </a:ln>
          <a:effectLst/>
        </p:spPr>
      </p:pic>
      <p:pic>
        <p:nvPicPr>
          <p:cNvPr id="50" name="Picture 49" descr="walmart_logo.jpg"/>
          <p:cNvPicPr>
            <a:picLocks noChangeAspect="1"/>
          </p:cNvPicPr>
          <p:nvPr/>
        </p:nvPicPr>
        <p:blipFill>
          <a:blip r:embed="rId15" cstate="print"/>
          <a:stretch>
            <a:fillRect/>
          </a:stretch>
        </p:blipFill>
        <p:spPr>
          <a:xfrm>
            <a:off x="6966554" y="2765628"/>
            <a:ext cx="981379" cy="341996"/>
          </a:xfrm>
          <a:prstGeom prst="rect">
            <a:avLst/>
          </a:prstGeom>
        </p:spPr>
      </p:pic>
      <p:pic>
        <p:nvPicPr>
          <p:cNvPr id="52" name="Picture 14" descr="https://encrypted-tbn1.google.com/images?q=tbn:ANd9GcTEIVYndzpY6HSxzYEzBiOxjHkRjaUEm3i3U149m55RNDBKJqHb"/>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00320" y="2848123"/>
            <a:ext cx="819830" cy="81983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5575347" y="3820975"/>
            <a:ext cx="1206453" cy="415498"/>
          </a:xfrm>
          <a:prstGeom prst="rect">
            <a:avLst/>
          </a:prstGeom>
          <a:noFill/>
        </p:spPr>
        <p:txBody>
          <a:bodyPr wrap="square" rtlCol="0">
            <a:spAutoFit/>
          </a:bodyPr>
          <a:lstStyle/>
          <a:p>
            <a:pPr algn="ctr"/>
            <a:r>
              <a:rPr lang="en-US" sz="1050" dirty="0" smtClean="0"/>
              <a:t>Physician communication</a:t>
            </a:r>
            <a:endParaRPr lang="en-US" sz="1050" dirty="0"/>
          </a:p>
        </p:txBody>
      </p:sp>
      <p:sp>
        <p:nvSpPr>
          <p:cNvPr id="54" name="TextBox 53"/>
          <p:cNvSpPr txBox="1"/>
          <p:nvPr/>
        </p:nvSpPr>
        <p:spPr>
          <a:xfrm>
            <a:off x="6762750" y="3885498"/>
            <a:ext cx="1206453" cy="253916"/>
          </a:xfrm>
          <a:prstGeom prst="rect">
            <a:avLst/>
          </a:prstGeom>
          <a:noFill/>
        </p:spPr>
        <p:txBody>
          <a:bodyPr wrap="square" rtlCol="0">
            <a:spAutoFit/>
          </a:bodyPr>
          <a:lstStyle/>
          <a:p>
            <a:pPr algn="ctr"/>
            <a:r>
              <a:rPr lang="en-US" sz="1050" dirty="0" smtClean="0"/>
              <a:t>Retail Offers</a:t>
            </a:r>
            <a:endParaRPr lang="en-US" sz="1050" dirty="0"/>
          </a:p>
        </p:txBody>
      </p:sp>
      <p:sp>
        <p:nvSpPr>
          <p:cNvPr id="55" name="TextBox 54"/>
          <p:cNvSpPr txBox="1"/>
          <p:nvPr/>
        </p:nvSpPr>
        <p:spPr>
          <a:xfrm>
            <a:off x="7880397" y="3834740"/>
            <a:ext cx="1206453" cy="415498"/>
          </a:xfrm>
          <a:prstGeom prst="rect">
            <a:avLst/>
          </a:prstGeom>
          <a:noFill/>
        </p:spPr>
        <p:txBody>
          <a:bodyPr wrap="square" rtlCol="0">
            <a:spAutoFit/>
          </a:bodyPr>
          <a:lstStyle/>
          <a:p>
            <a:pPr algn="ctr"/>
            <a:r>
              <a:rPr lang="en-US" sz="1050" dirty="0" smtClean="0"/>
              <a:t>Third Party Offers</a:t>
            </a:r>
            <a:endParaRPr lang="en-US" sz="1050" dirty="0"/>
          </a:p>
        </p:txBody>
      </p:sp>
      <p:sp>
        <p:nvSpPr>
          <p:cNvPr id="29" name="TextBox 28"/>
          <p:cNvSpPr txBox="1"/>
          <p:nvPr/>
        </p:nvSpPr>
        <p:spPr>
          <a:xfrm>
            <a:off x="5619764" y="4471028"/>
            <a:ext cx="3257536" cy="738664"/>
          </a:xfrm>
          <a:prstGeom prst="rect">
            <a:avLst/>
          </a:prstGeom>
          <a:noFill/>
        </p:spPr>
        <p:txBody>
          <a:bodyPr wrap="square" rtlCol="0">
            <a:spAutoFit/>
          </a:bodyPr>
          <a:lstStyle/>
          <a:p>
            <a:pPr algn="ctr"/>
            <a:r>
              <a:rPr lang="en-US" sz="1400" dirty="0" smtClean="0"/>
              <a:t>…on the GoodChime network and anyone that runs </a:t>
            </a:r>
            <a:r>
              <a:rPr lang="en-US" sz="1400" dirty="0" err="1" smtClean="0"/>
              <a:t>GoodChime’s</a:t>
            </a:r>
            <a:r>
              <a:rPr lang="en-US" sz="1400" dirty="0" smtClean="0"/>
              <a:t> advertising on their site. </a:t>
            </a:r>
            <a:endParaRPr lang="en-US" sz="1400" dirty="0"/>
          </a:p>
        </p:txBody>
      </p:sp>
    </p:spTree>
    <p:extLst>
      <p:ext uri="{BB962C8B-B14F-4D97-AF65-F5344CB8AC3E}">
        <p14:creationId xmlns:p14="http://schemas.microsoft.com/office/powerpoint/2010/main" val="10186812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Date Placeholder 3"/>
          <p:cNvSpPr txBox="1">
            <a:spLocks noGrp="1"/>
          </p:cNvSpPr>
          <p:nvPr/>
        </p:nvSpPr>
        <p:spPr bwMode="auto">
          <a:xfrm>
            <a:off x="323850" y="6356350"/>
            <a:ext cx="2133600" cy="365125"/>
          </a:xfrm>
          <a:prstGeom prst="rect">
            <a:avLst/>
          </a:prstGeom>
          <a:noFill/>
          <a:ln w="9525">
            <a:noFill/>
            <a:miter lim="800000"/>
            <a:headEnd/>
            <a:tailEnd/>
          </a:ln>
        </p:spPr>
        <p:txBody>
          <a:bodyPr anchor="ctr"/>
          <a:lstStyle/>
          <a:p>
            <a:pPr defTabSz="914400"/>
            <a:fld id="{EF2C4888-228A-488F-AE91-1B46702327BA}" type="datetime2">
              <a:rPr lang="en-US" sz="1200">
                <a:solidFill>
                  <a:srgbClr val="898989"/>
                </a:solidFill>
                <a:latin typeface="Calibri" pitchFamily="34" charset="0"/>
              </a:rPr>
              <a:pPr defTabSz="914400"/>
              <a:t>Tuesday, October 16, 2012</a:t>
            </a:fld>
            <a:endParaRPr lang="de-DE" sz="1200">
              <a:solidFill>
                <a:srgbClr val="898989"/>
              </a:solidFill>
              <a:latin typeface="Calibri" pitchFamily="34" charset="0"/>
            </a:endParaRPr>
          </a:p>
        </p:txBody>
      </p:sp>
      <p:sp>
        <p:nvSpPr>
          <p:cNvPr id="13314" name="Footer Placeholder 4"/>
          <p:cNvSpPr txBox="1">
            <a:spLocks noGrp="1"/>
          </p:cNvSpPr>
          <p:nvPr/>
        </p:nvSpPr>
        <p:spPr bwMode="auto">
          <a:xfrm>
            <a:off x="2457450" y="6356350"/>
            <a:ext cx="4229100" cy="365125"/>
          </a:xfrm>
          <a:prstGeom prst="rect">
            <a:avLst/>
          </a:prstGeom>
          <a:noFill/>
          <a:ln w="9525">
            <a:noFill/>
            <a:miter lim="800000"/>
            <a:headEnd/>
            <a:tailEnd/>
          </a:ln>
        </p:spPr>
        <p:txBody>
          <a:bodyPr anchor="ctr"/>
          <a:lstStyle/>
          <a:p>
            <a:pPr algn="ctr" defTabSz="914400"/>
            <a:r>
              <a:rPr lang="de-DE" sz="1200">
                <a:solidFill>
                  <a:srgbClr val="898989"/>
                </a:solidFill>
                <a:latin typeface="Calibri" pitchFamily="34" charset="0"/>
              </a:rPr>
              <a:t>GoodChime (C) 2011</a:t>
            </a:r>
          </a:p>
        </p:txBody>
      </p:sp>
      <p:sp>
        <p:nvSpPr>
          <p:cNvPr id="13315" name="Slide Number Placeholder 5"/>
          <p:cNvSpPr txBox="1">
            <a:spLocks noGrp="1"/>
          </p:cNvSpPr>
          <p:nvPr/>
        </p:nvSpPr>
        <p:spPr bwMode="auto">
          <a:xfrm>
            <a:off x="6686550" y="6356350"/>
            <a:ext cx="2133600" cy="365125"/>
          </a:xfrm>
          <a:prstGeom prst="rect">
            <a:avLst/>
          </a:prstGeom>
          <a:noFill/>
          <a:ln w="9525">
            <a:noFill/>
            <a:miter lim="800000"/>
            <a:headEnd/>
            <a:tailEnd/>
          </a:ln>
        </p:spPr>
        <p:txBody>
          <a:bodyPr anchor="ctr"/>
          <a:lstStyle/>
          <a:p>
            <a:pPr algn="r" defTabSz="914400"/>
            <a:fld id="{96D53537-5FBB-4BFC-AF5D-00CABC2BE85A}" type="slidenum">
              <a:rPr lang="de-DE" sz="1200">
                <a:solidFill>
                  <a:srgbClr val="898989"/>
                </a:solidFill>
                <a:latin typeface="Calibri" pitchFamily="34" charset="0"/>
              </a:rPr>
              <a:pPr algn="r" defTabSz="914400"/>
              <a:t>23</a:t>
            </a:fld>
            <a:endParaRPr lang="de-DE" sz="1200">
              <a:solidFill>
                <a:srgbClr val="898989"/>
              </a:solidFill>
              <a:latin typeface="Calibri" pitchFamily="34" charset="0"/>
            </a:endParaRPr>
          </a:p>
        </p:txBody>
      </p:sp>
      <p:sp>
        <p:nvSpPr>
          <p:cNvPr id="44" name="Titel 1"/>
          <p:cNvSpPr>
            <a:spLocks noGrp="1"/>
          </p:cNvSpPr>
          <p:nvPr>
            <p:ph type="title" idx="4294967295"/>
          </p:nvPr>
        </p:nvSpPr>
        <p:spPr bwMode="gray">
          <a:xfrm>
            <a:off x="323850" y="157163"/>
            <a:ext cx="8496300" cy="615950"/>
          </a:xfrm>
        </p:spPr>
        <p:txBody>
          <a:bodyPr rtlCol="0">
            <a:noAutofit/>
          </a:bodyPr>
          <a:lstStyle/>
          <a:p>
            <a:pPr algn="r" eaLnBrk="1" fontAlgn="auto" hangingPunct="1">
              <a:spcAft>
                <a:spcPts val="0"/>
              </a:spcAft>
              <a:defRPr/>
            </a:pPr>
            <a:r>
              <a:rPr lang="en-US" noProof="1" smtClean="0">
                <a:solidFill>
                  <a:schemeClr val="bg1">
                    <a:lumMod val="95000"/>
                  </a:schemeClr>
                </a:solidFill>
              </a:rPr>
              <a:t>How GoodChime </a:t>
            </a:r>
            <a:br>
              <a:rPr lang="en-US" noProof="1" smtClean="0">
                <a:solidFill>
                  <a:schemeClr val="bg1">
                    <a:lumMod val="95000"/>
                  </a:schemeClr>
                </a:solidFill>
              </a:rPr>
            </a:br>
            <a:r>
              <a:rPr lang="en-US" noProof="1" smtClean="0">
                <a:solidFill>
                  <a:schemeClr val="bg1">
                    <a:lumMod val="95000"/>
                  </a:schemeClr>
                </a:solidFill>
              </a:rPr>
              <a:t>Addresses The Need</a:t>
            </a:r>
            <a:endParaRPr lang="en-US" b="0" noProof="1">
              <a:solidFill>
                <a:schemeClr val="bg1">
                  <a:lumMod val="95000"/>
                </a:schemeClr>
              </a:solidFill>
            </a:endParaRPr>
          </a:p>
        </p:txBody>
      </p:sp>
      <p:sp>
        <p:nvSpPr>
          <p:cNvPr id="5" name="AutoShape 2" descr="Olympia Dukak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Olympia Dukaki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Olympia Dukaki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9" name="Gerade Verbindung 32"/>
          <p:cNvCxnSpPr>
            <a:cxnSpLocks noChangeShapeType="1"/>
          </p:cNvCxnSpPr>
          <p:nvPr/>
        </p:nvCxnSpPr>
        <p:spPr bwMode="gray">
          <a:xfrm rot="5400000" flipH="1" flipV="1">
            <a:off x="384969" y="3769519"/>
            <a:ext cx="4065588" cy="0"/>
          </a:xfrm>
          <a:prstGeom prst="line">
            <a:avLst/>
          </a:prstGeom>
          <a:noFill/>
          <a:ln w="19050">
            <a:solidFill>
              <a:srgbClr val="969696"/>
            </a:solidFill>
            <a:prstDash val="sysDot"/>
            <a:round/>
            <a:headEnd/>
            <a:tailEnd/>
          </a:ln>
        </p:spPr>
      </p:cxnSp>
      <p:cxnSp>
        <p:nvCxnSpPr>
          <p:cNvPr id="40" name="Gerade Verbindung 33"/>
          <p:cNvCxnSpPr>
            <a:cxnSpLocks noChangeShapeType="1"/>
          </p:cNvCxnSpPr>
          <p:nvPr/>
        </p:nvCxnSpPr>
        <p:spPr bwMode="gray">
          <a:xfrm rot="5400000" flipH="1" flipV="1">
            <a:off x="2539206" y="3769519"/>
            <a:ext cx="4065588" cy="0"/>
          </a:xfrm>
          <a:prstGeom prst="line">
            <a:avLst/>
          </a:prstGeom>
          <a:noFill/>
          <a:ln w="19050">
            <a:solidFill>
              <a:srgbClr val="969696"/>
            </a:solidFill>
            <a:prstDash val="sysDot"/>
            <a:round/>
            <a:headEnd/>
            <a:tailEnd/>
          </a:ln>
        </p:spPr>
      </p:cxnSp>
      <p:cxnSp>
        <p:nvCxnSpPr>
          <p:cNvPr id="41" name="Gerade Verbindung 34"/>
          <p:cNvCxnSpPr>
            <a:cxnSpLocks noChangeShapeType="1"/>
          </p:cNvCxnSpPr>
          <p:nvPr/>
        </p:nvCxnSpPr>
        <p:spPr bwMode="gray">
          <a:xfrm rot="5400000" flipH="1" flipV="1">
            <a:off x="4701381" y="3769519"/>
            <a:ext cx="4065588" cy="0"/>
          </a:xfrm>
          <a:prstGeom prst="line">
            <a:avLst/>
          </a:prstGeom>
          <a:noFill/>
          <a:ln w="19050">
            <a:solidFill>
              <a:srgbClr val="969696"/>
            </a:solidFill>
            <a:prstDash val="sysDot"/>
            <a:round/>
            <a:headEnd/>
            <a:tailEnd/>
          </a:ln>
        </p:spPr>
      </p:cxnSp>
      <p:sp>
        <p:nvSpPr>
          <p:cNvPr id="42" name="Freihandform 11"/>
          <p:cNvSpPr/>
          <p:nvPr/>
        </p:nvSpPr>
        <p:spPr bwMode="gray">
          <a:xfrm>
            <a:off x="754063" y="2179638"/>
            <a:ext cx="7627937" cy="3303587"/>
          </a:xfrm>
          <a:custGeom>
            <a:avLst/>
            <a:gdLst>
              <a:gd name="connsiteX0" fmla="*/ 0 w 7627620"/>
              <a:gd name="connsiteY0" fmla="*/ 441960 h 3304540"/>
              <a:gd name="connsiteX1" fmla="*/ 83820 w 7627620"/>
              <a:gd name="connsiteY1" fmla="*/ 678180 h 3304540"/>
              <a:gd name="connsiteX2" fmla="*/ 198120 w 7627620"/>
              <a:gd name="connsiteY2" fmla="*/ 792480 h 3304540"/>
              <a:gd name="connsiteX3" fmla="*/ 388620 w 7627620"/>
              <a:gd name="connsiteY3" fmla="*/ 876300 h 3304540"/>
              <a:gd name="connsiteX4" fmla="*/ 800100 w 7627620"/>
              <a:gd name="connsiteY4" fmla="*/ 929640 h 3304540"/>
              <a:gd name="connsiteX5" fmla="*/ 1066800 w 7627620"/>
              <a:gd name="connsiteY5" fmla="*/ 1013460 h 3304540"/>
              <a:gd name="connsiteX6" fmla="*/ 1272540 w 7627620"/>
              <a:gd name="connsiteY6" fmla="*/ 1181100 h 3304540"/>
              <a:gd name="connsiteX7" fmla="*/ 1394460 w 7627620"/>
              <a:gd name="connsiteY7" fmla="*/ 1409700 h 3304540"/>
              <a:gd name="connsiteX8" fmla="*/ 1485900 w 7627620"/>
              <a:gd name="connsiteY8" fmla="*/ 1714500 h 3304540"/>
              <a:gd name="connsiteX9" fmla="*/ 1463040 w 7627620"/>
              <a:gd name="connsiteY9" fmla="*/ 2148840 h 3304540"/>
              <a:gd name="connsiteX10" fmla="*/ 1333500 w 7627620"/>
              <a:gd name="connsiteY10" fmla="*/ 2346960 h 3304540"/>
              <a:gd name="connsiteX11" fmla="*/ 1127760 w 7627620"/>
              <a:gd name="connsiteY11" fmla="*/ 2491740 h 3304540"/>
              <a:gd name="connsiteX12" fmla="*/ 876300 w 7627620"/>
              <a:gd name="connsiteY12" fmla="*/ 2583180 h 3304540"/>
              <a:gd name="connsiteX13" fmla="*/ 731520 w 7627620"/>
              <a:gd name="connsiteY13" fmla="*/ 2720340 h 3304540"/>
              <a:gd name="connsiteX14" fmla="*/ 746760 w 7627620"/>
              <a:gd name="connsiteY14" fmla="*/ 2994660 h 3304540"/>
              <a:gd name="connsiteX15" fmla="*/ 914400 w 7627620"/>
              <a:gd name="connsiteY15" fmla="*/ 3246120 h 3304540"/>
              <a:gd name="connsiteX16" fmla="*/ 1181100 w 7627620"/>
              <a:gd name="connsiteY16" fmla="*/ 3299460 h 3304540"/>
              <a:gd name="connsiteX17" fmla="*/ 1402080 w 7627620"/>
              <a:gd name="connsiteY17" fmla="*/ 3215640 h 3304540"/>
              <a:gd name="connsiteX18" fmla="*/ 1638300 w 7627620"/>
              <a:gd name="connsiteY18" fmla="*/ 2933700 h 3304540"/>
              <a:gd name="connsiteX19" fmla="*/ 1889760 w 7627620"/>
              <a:gd name="connsiteY19" fmla="*/ 2537460 h 3304540"/>
              <a:gd name="connsiteX20" fmla="*/ 2103120 w 7627620"/>
              <a:gd name="connsiteY20" fmla="*/ 2331720 h 3304540"/>
              <a:gd name="connsiteX21" fmla="*/ 2316480 w 7627620"/>
              <a:gd name="connsiteY21" fmla="*/ 2324100 h 3304540"/>
              <a:gd name="connsiteX22" fmla="*/ 2583180 w 7627620"/>
              <a:gd name="connsiteY22" fmla="*/ 2339340 h 3304540"/>
              <a:gd name="connsiteX23" fmla="*/ 2910840 w 7627620"/>
              <a:gd name="connsiteY23" fmla="*/ 2156460 h 3304540"/>
              <a:gd name="connsiteX24" fmla="*/ 3025140 w 7627620"/>
              <a:gd name="connsiteY24" fmla="*/ 1851660 h 3304540"/>
              <a:gd name="connsiteX25" fmla="*/ 3070860 w 7627620"/>
              <a:gd name="connsiteY25" fmla="*/ 1501140 h 3304540"/>
              <a:gd name="connsiteX26" fmla="*/ 3116580 w 7627620"/>
              <a:gd name="connsiteY26" fmla="*/ 662940 h 3304540"/>
              <a:gd name="connsiteX27" fmla="*/ 3223260 w 7627620"/>
              <a:gd name="connsiteY27" fmla="*/ 312420 h 3304540"/>
              <a:gd name="connsiteX28" fmla="*/ 3360420 w 7627620"/>
              <a:gd name="connsiteY28" fmla="*/ 152400 h 3304540"/>
              <a:gd name="connsiteX29" fmla="*/ 3558540 w 7627620"/>
              <a:gd name="connsiteY29" fmla="*/ 91440 h 3304540"/>
              <a:gd name="connsiteX30" fmla="*/ 3771900 w 7627620"/>
              <a:gd name="connsiteY30" fmla="*/ 91440 h 3304540"/>
              <a:gd name="connsiteX31" fmla="*/ 3916680 w 7627620"/>
              <a:gd name="connsiteY31" fmla="*/ 228600 h 3304540"/>
              <a:gd name="connsiteX32" fmla="*/ 4000500 w 7627620"/>
              <a:gd name="connsiteY32" fmla="*/ 449580 h 3304540"/>
              <a:gd name="connsiteX33" fmla="*/ 4046220 w 7627620"/>
              <a:gd name="connsiteY33" fmla="*/ 609600 h 3304540"/>
              <a:gd name="connsiteX34" fmla="*/ 4175760 w 7627620"/>
              <a:gd name="connsiteY34" fmla="*/ 762000 h 3304540"/>
              <a:gd name="connsiteX35" fmla="*/ 4564380 w 7627620"/>
              <a:gd name="connsiteY35" fmla="*/ 853440 h 3304540"/>
              <a:gd name="connsiteX36" fmla="*/ 4953000 w 7627620"/>
              <a:gd name="connsiteY36" fmla="*/ 853440 h 3304540"/>
              <a:gd name="connsiteX37" fmla="*/ 5090160 w 7627620"/>
              <a:gd name="connsiteY37" fmla="*/ 929640 h 3304540"/>
              <a:gd name="connsiteX38" fmla="*/ 5105400 w 7627620"/>
              <a:gd name="connsiteY38" fmla="*/ 1127760 h 3304540"/>
              <a:gd name="connsiteX39" fmla="*/ 5029200 w 7627620"/>
              <a:gd name="connsiteY39" fmla="*/ 1402080 h 3304540"/>
              <a:gd name="connsiteX40" fmla="*/ 4884420 w 7627620"/>
              <a:gd name="connsiteY40" fmla="*/ 1554480 h 3304540"/>
              <a:gd name="connsiteX41" fmla="*/ 4648200 w 7627620"/>
              <a:gd name="connsiteY41" fmla="*/ 1676400 h 3304540"/>
              <a:gd name="connsiteX42" fmla="*/ 4564380 w 7627620"/>
              <a:gd name="connsiteY42" fmla="*/ 1950720 h 3304540"/>
              <a:gd name="connsiteX43" fmla="*/ 4686300 w 7627620"/>
              <a:gd name="connsiteY43" fmla="*/ 2232660 h 3304540"/>
              <a:gd name="connsiteX44" fmla="*/ 4815840 w 7627620"/>
              <a:gd name="connsiteY44" fmla="*/ 2545080 h 3304540"/>
              <a:gd name="connsiteX45" fmla="*/ 4785360 w 7627620"/>
              <a:gd name="connsiteY45" fmla="*/ 2895600 h 3304540"/>
              <a:gd name="connsiteX46" fmla="*/ 4846320 w 7627620"/>
              <a:gd name="connsiteY46" fmla="*/ 3101340 h 3304540"/>
              <a:gd name="connsiteX47" fmla="*/ 5067300 w 7627620"/>
              <a:gd name="connsiteY47" fmla="*/ 3261360 h 3304540"/>
              <a:gd name="connsiteX48" fmla="*/ 5318760 w 7627620"/>
              <a:gd name="connsiteY48" fmla="*/ 3253740 h 3304540"/>
              <a:gd name="connsiteX49" fmla="*/ 5684520 w 7627620"/>
              <a:gd name="connsiteY49" fmla="*/ 3147060 h 3304540"/>
              <a:gd name="connsiteX50" fmla="*/ 6370320 w 7627620"/>
              <a:gd name="connsiteY50" fmla="*/ 3162300 h 3304540"/>
              <a:gd name="connsiteX51" fmla="*/ 6515100 w 7627620"/>
              <a:gd name="connsiteY51" fmla="*/ 3162300 h 3304540"/>
              <a:gd name="connsiteX52" fmla="*/ 6644640 w 7627620"/>
              <a:gd name="connsiteY52" fmla="*/ 3070860 h 3304540"/>
              <a:gd name="connsiteX53" fmla="*/ 6637020 w 7627620"/>
              <a:gd name="connsiteY53" fmla="*/ 2865120 h 3304540"/>
              <a:gd name="connsiteX54" fmla="*/ 6507480 w 7627620"/>
              <a:gd name="connsiteY54" fmla="*/ 2796540 h 3304540"/>
              <a:gd name="connsiteX55" fmla="*/ 6126480 w 7627620"/>
              <a:gd name="connsiteY55" fmla="*/ 2827020 h 3304540"/>
              <a:gd name="connsiteX56" fmla="*/ 5760720 w 7627620"/>
              <a:gd name="connsiteY56" fmla="*/ 2636520 h 3304540"/>
              <a:gd name="connsiteX57" fmla="*/ 5608320 w 7627620"/>
              <a:gd name="connsiteY57" fmla="*/ 2346960 h 3304540"/>
              <a:gd name="connsiteX58" fmla="*/ 5532120 w 7627620"/>
              <a:gd name="connsiteY58" fmla="*/ 1943100 h 3304540"/>
              <a:gd name="connsiteX59" fmla="*/ 5539740 w 7627620"/>
              <a:gd name="connsiteY59" fmla="*/ 1546860 h 3304540"/>
              <a:gd name="connsiteX60" fmla="*/ 5684520 w 7627620"/>
              <a:gd name="connsiteY60" fmla="*/ 1295400 h 3304540"/>
              <a:gd name="connsiteX61" fmla="*/ 5859780 w 7627620"/>
              <a:gd name="connsiteY61" fmla="*/ 1203960 h 3304540"/>
              <a:gd name="connsiteX62" fmla="*/ 6301740 w 7627620"/>
              <a:gd name="connsiteY62" fmla="*/ 1181100 h 3304540"/>
              <a:gd name="connsiteX63" fmla="*/ 6545580 w 7627620"/>
              <a:gd name="connsiteY63" fmla="*/ 1135380 h 3304540"/>
              <a:gd name="connsiteX64" fmla="*/ 6614160 w 7627620"/>
              <a:gd name="connsiteY64" fmla="*/ 960120 h 3304540"/>
              <a:gd name="connsiteX65" fmla="*/ 6606540 w 7627620"/>
              <a:gd name="connsiteY65" fmla="*/ 792480 h 3304540"/>
              <a:gd name="connsiteX66" fmla="*/ 6423660 w 7627620"/>
              <a:gd name="connsiteY66" fmla="*/ 594360 h 3304540"/>
              <a:gd name="connsiteX67" fmla="*/ 6286500 w 7627620"/>
              <a:gd name="connsiteY67" fmla="*/ 464820 h 3304540"/>
              <a:gd name="connsiteX68" fmla="*/ 6225540 w 7627620"/>
              <a:gd name="connsiteY68" fmla="*/ 281940 h 3304540"/>
              <a:gd name="connsiteX69" fmla="*/ 6377940 w 7627620"/>
              <a:gd name="connsiteY69" fmla="*/ 60960 h 3304540"/>
              <a:gd name="connsiteX70" fmla="*/ 6629400 w 7627620"/>
              <a:gd name="connsiteY70" fmla="*/ 15240 h 3304540"/>
              <a:gd name="connsiteX71" fmla="*/ 7117080 w 7627620"/>
              <a:gd name="connsiteY71" fmla="*/ 15240 h 3304540"/>
              <a:gd name="connsiteX72" fmla="*/ 7406640 w 7627620"/>
              <a:gd name="connsiteY72" fmla="*/ 106680 h 3304540"/>
              <a:gd name="connsiteX73" fmla="*/ 7528560 w 7627620"/>
              <a:gd name="connsiteY73" fmla="*/ 320040 h 3304540"/>
              <a:gd name="connsiteX74" fmla="*/ 7627620 w 7627620"/>
              <a:gd name="connsiteY74" fmla="*/ 739140 h 330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627620" h="3304540">
                <a:moveTo>
                  <a:pt x="0" y="441960"/>
                </a:moveTo>
                <a:cubicBezTo>
                  <a:pt x="25400" y="530860"/>
                  <a:pt x="50800" y="619760"/>
                  <a:pt x="83820" y="678180"/>
                </a:cubicBezTo>
                <a:cubicBezTo>
                  <a:pt x="116840" y="736600"/>
                  <a:pt x="147320" y="759460"/>
                  <a:pt x="198120" y="792480"/>
                </a:cubicBezTo>
                <a:cubicBezTo>
                  <a:pt x="248920" y="825500"/>
                  <a:pt x="288290" y="853440"/>
                  <a:pt x="388620" y="876300"/>
                </a:cubicBezTo>
                <a:cubicBezTo>
                  <a:pt x="488950" y="899160"/>
                  <a:pt x="687070" y="906780"/>
                  <a:pt x="800100" y="929640"/>
                </a:cubicBezTo>
                <a:cubicBezTo>
                  <a:pt x="913130" y="952500"/>
                  <a:pt x="988060" y="971550"/>
                  <a:pt x="1066800" y="1013460"/>
                </a:cubicBezTo>
                <a:cubicBezTo>
                  <a:pt x="1145540" y="1055370"/>
                  <a:pt x="1217930" y="1115060"/>
                  <a:pt x="1272540" y="1181100"/>
                </a:cubicBezTo>
                <a:cubicBezTo>
                  <a:pt x="1327150" y="1247140"/>
                  <a:pt x="1358900" y="1320800"/>
                  <a:pt x="1394460" y="1409700"/>
                </a:cubicBezTo>
                <a:cubicBezTo>
                  <a:pt x="1430020" y="1498600"/>
                  <a:pt x="1474470" y="1591310"/>
                  <a:pt x="1485900" y="1714500"/>
                </a:cubicBezTo>
                <a:cubicBezTo>
                  <a:pt x="1497330" y="1837690"/>
                  <a:pt x="1488440" y="2043430"/>
                  <a:pt x="1463040" y="2148840"/>
                </a:cubicBezTo>
                <a:cubicBezTo>
                  <a:pt x="1437640" y="2254250"/>
                  <a:pt x="1389380" y="2289810"/>
                  <a:pt x="1333500" y="2346960"/>
                </a:cubicBezTo>
                <a:cubicBezTo>
                  <a:pt x="1277620" y="2404110"/>
                  <a:pt x="1203960" y="2452370"/>
                  <a:pt x="1127760" y="2491740"/>
                </a:cubicBezTo>
                <a:cubicBezTo>
                  <a:pt x="1051560" y="2531110"/>
                  <a:pt x="942340" y="2545080"/>
                  <a:pt x="876300" y="2583180"/>
                </a:cubicBezTo>
                <a:cubicBezTo>
                  <a:pt x="810260" y="2621280"/>
                  <a:pt x="753110" y="2651760"/>
                  <a:pt x="731520" y="2720340"/>
                </a:cubicBezTo>
                <a:cubicBezTo>
                  <a:pt x="709930" y="2788920"/>
                  <a:pt x="716280" y="2907030"/>
                  <a:pt x="746760" y="2994660"/>
                </a:cubicBezTo>
                <a:cubicBezTo>
                  <a:pt x="777240" y="3082290"/>
                  <a:pt x="842010" y="3195320"/>
                  <a:pt x="914400" y="3246120"/>
                </a:cubicBezTo>
                <a:cubicBezTo>
                  <a:pt x="986790" y="3296920"/>
                  <a:pt x="1099820" y="3304540"/>
                  <a:pt x="1181100" y="3299460"/>
                </a:cubicBezTo>
                <a:cubicBezTo>
                  <a:pt x="1262380" y="3294380"/>
                  <a:pt x="1325880" y="3276600"/>
                  <a:pt x="1402080" y="3215640"/>
                </a:cubicBezTo>
                <a:cubicBezTo>
                  <a:pt x="1478280" y="3154680"/>
                  <a:pt x="1557020" y="3046730"/>
                  <a:pt x="1638300" y="2933700"/>
                </a:cubicBezTo>
                <a:cubicBezTo>
                  <a:pt x="1719580" y="2820670"/>
                  <a:pt x="1812290" y="2637790"/>
                  <a:pt x="1889760" y="2537460"/>
                </a:cubicBezTo>
                <a:cubicBezTo>
                  <a:pt x="1967230" y="2437130"/>
                  <a:pt x="2032000" y="2367280"/>
                  <a:pt x="2103120" y="2331720"/>
                </a:cubicBezTo>
                <a:cubicBezTo>
                  <a:pt x="2174240" y="2296160"/>
                  <a:pt x="2236470" y="2322830"/>
                  <a:pt x="2316480" y="2324100"/>
                </a:cubicBezTo>
                <a:cubicBezTo>
                  <a:pt x="2396490" y="2325370"/>
                  <a:pt x="2484120" y="2367280"/>
                  <a:pt x="2583180" y="2339340"/>
                </a:cubicBezTo>
                <a:cubicBezTo>
                  <a:pt x="2682240" y="2311400"/>
                  <a:pt x="2837180" y="2237740"/>
                  <a:pt x="2910840" y="2156460"/>
                </a:cubicBezTo>
                <a:cubicBezTo>
                  <a:pt x="2984500" y="2075180"/>
                  <a:pt x="2998470" y="1960880"/>
                  <a:pt x="3025140" y="1851660"/>
                </a:cubicBezTo>
                <a:cubicBezTo>
                  <a:pt x="3051810" y="1742440"/>
                  <a:pt x="3055620" y="1699260"/>
                  <a:pt x="3070860" y="1501140"/>
                </a:cubicBezTo>
                <a:cubicBezTo>
                  <a:pt x="3086100" y="1303020"/>
                  <a:pt x="3091180" y="861060"/>
                  <a:pt x="3116580" y="662940"/>
                </a:cubicBezTo>
                <a:cubicBezTo>
                  <a:pt x="3141980" y="464820"/>
                  <a:pt x="3182620" y="397510"/>
                  <a:pt x="3223260" y="312420"/>
                </a:cubicBezTo>
                <a:cubicBezTo>
                  <a:pt x="3263900" y="227330"/>
                  <a:pt x="3304540" y="189230"/>
                  <a:pt x="3360420" y="152400"/>
                </a:cubicBezTo>
                <a:cubicBezTo>
                  <a:pt x="3416300" y="115570"/>
                  <a:pt x="3489960" y="101600"/>
                  <a:pt x="3558540" y="91440"/>
                </a:cubicBezTo>
                <a:cubicBezTo>
                  <a:pt x="3627120" y="81280"/>
                  <a:pt x="3712210" y="68580"/>
                  <a:pt x="3771900" y="91440"/>
                </a:cubicBezTo>
                <a:cubicBezTo>
                  <a:pt x="3831590" y="114300"/>
                  <a:pt x="3878580" y="168910"/>
                  <a:pt x="3916680" y="228600"/>
                </a:cubicBezTo>
                <a:cubicBezTo>
                  <a:pt x="3954780" y="288290"/>
                  <a:pt x="3978910" y="386080"/>
                  <a:pt x="4000500" y="449580"/>
                </a:cubicBezTo>
                <a:cubicBezTo>
                  <a:pt x="4022090" y="513080"/>
                  <a:pt x="4017010" y="557530"/>
                  <a:pt x="4046220" y="609600"/>
                </a:cubicBezTo>
                <a:cubicBezTo>
                  <a:pt x="4075430" y="661670"/>
                  <a:pt x="4089400" y="721360"/>
                  <a:pt x="4175760" y="762000"/>
                </a:cubicBezTo>
                <a:cubicBezTo>
                  <a:pt x="4262120" y="802640"/>
                  <a:pt x="4434840" y="838200"/>
                  <a:pt x="4564380" y="853440"/>
                </a:cubicBezTo>
                <a:cubicBezTo>
                  <a:pt x="4693920" y="868680"/>
                  <a:pt x="4865370" y="840740"/>
                  <a:pt x="4953000" y="853440"/>
                </a:cubicBezTo>
                <a:cubicBezTo>
                  <a:pt x="5040630" y="866140"/>
                  <a:pt x="5064760" y="883920"/>
                  <a:pt x="5090160" y="929640"/>
                </a:cubicBezTo>
                <a:cubicBezTo>
                  <a:pt x="5115560" y="975360"/>
                  <a:pt x="5115560" y="1049020"/>
                  <a:pt x="5105400" y="1127760"/>
                </a:cubicBezTo>
                <a:cubicBezTo>
                  <a:pt x="5095240" y="1206500"/>
                  <a:pt x="5066030" y="1330960"/>
                  <a:pt x="5029200" y="1402080"/>
                </a:cubicBezTo>
                <a:cubicBezTo>
                  <a:pt x="4992370" y="1473200"/>
                  <a:pt x="4947920" y="1508760"/>
                  <a:pt x="4884420" y="1554480"/>
                </a:cubicBezTo>
                <a:cubicBezTo>
                  <a:pt x="4820920" y="1600200"/>
                  <a:pt x="4701540" y="1610360"/>
                  <a:pt x="4648200" y="1676400"/>
                </a:cubicBezTo>
                <a:cubicBezTo>
                  <a:pt x="4594860" y="1742440"/>
                  <a:pt x="4558030" y="1858010"/>
                  <a:pt x="4564380" y="1950720"/>
                </a:cubicBezTo>
                <a:cubicBezTo>
                  <a:pt x="4570730" y="2043430"/>
                  <a:pt x="4644390" y="2133600"/>
                  <a:pt x="4686300" y="2232660"/>
                </a:cubicBezTo>
                <a:cubicBezTo>
                  <a:pt x="4728210" y="2331720"/>
                  <a:pt x="4799330" y="2434590"/>
                  <a:pt x="4815840" y="2545080"/>
                </a:cubicBezTo>
                <a:cubicBezTo>
                  <a:pt x="4832350" y="2655570"/>
                  <a:pt x="4780280" y="2802890"/>
                  <a:pt x="4785360" y="2895600"/>
                </a:cubicBezTo>
                <a:cubicBezTo>
                  <a:pt x="4790440" y="2988310"/>
                  <a:pt x="4799330" y="3040380"/>
                  <a:pt x="4846320" y="3101340"/>
                </a:cubicBezTo>
                <a:cubicBezTo>
                  <a:pt x="4893310" y="3162300"/>
                  <a:pt x="4988560" y="3235960"/>
                  <a:pt x="5067300" y="3261360"/>
                </a:cubicBezTo>
                <a:cubicBezTo>
                  <a:pt x="5146040" y="3286760"/>
                  <a:pt x="5215890" y="3272790"/>
                  <a:pt x="5318760" y="3253740"/>
                </a:cubicBezTo>
                <a:cubicBezTo>
                  <a:pt x="5421630" y="3234690"/>
                  <a:pt x="5509260" y="3162300"/>
                  <a:pt x="5684520" y="3147060"/>
                </a:cubicBezTo>
                <a:cubicBezTo>
                  <a:pt x="5859780" y="3131820"/>
                  <a:pt x="6231890" y="3159760"/>
                  <a:pt x="6370320" y="3162300"/>
                </a:cubicBezTo>
                <a:cubicBezTo>
                  <a:pt x="6508750" y="3164840"/>
                  <a:pt x="6469380" y="3177540"/>
                  <a:pt x="6515100" y="3162300"/>
                </a:cubicBezTo>
                <a:cubicBezTo>
                  <a:pt x="6560820" y="3147060"/>
                  <a:pt x="6624320" y="3120390"/>
                  <a:pt x="6644640" y="3070860"/>
                </a:cubicBezTo>
                <a:cubicBezTo>
                  <a:pt x="6664960" y="3021330"/>
                  <a:pt x="6659880" y="2910840"/>
                  <a:pt x="6637020" y="2865120"/>
                </a:cubicBezTo>
                <a:cubicBezTo>
                  <a:pt x="6614160" y="2819400"/>
                  <a:pt x="6592570" y="2802890"/>
                  <a:pt x="6507480" y="2796540"/>
                </a:cubicBezTo>
                <a:cubicBezTo>
                  <a:pt x="6422390" y="2790190"/>
                  <a:pt x="6250940" y="2853690"/>
                  <a:pt x="6126480" y="2827020"/>
                </a:cubicBezTo>
                <a:cubicBezTo>
                  <a:pt x="6002020" y="2800350"/>
                  <a:pt x="5847080" y="2716530"/>
                  <a:pt x="5760720" y="2636520"/>
                </a:cubicBezTo>
                <a:cubicBezTo>
                  <a:pt x="5674360" y="2556510"/>
                  <a:pt x="5646420" y="2462530"/>
                  <a:pt x="5608320" y="2346960"/>
                </a:cubicBezTo>
                <a:cubicBezTo>
                  <a:pt x="5570220" y="2231390"/>
                  <a:pt x="5543550" y="2076450"/>
                  <a:pt x="5532120" y="1943100"/>
                </a:cubicBezTo>
                <a:cubicBezTo>
                  <a:pt x="5520690" y="1809750"/>
                  <a:pt x="5514340" y="1654810"/>
                  <a:pt x="5539740" y="1546860"/>
                </a:cubicBezTo>
                <a:cubicBezTo>
                  <a:pt x="5565140" y="1438910"/>
                  <a:pt x="5631180" y="1352550"/>
                  <a:pt x="5684520" y="1295400"/>
                </a:cubicBezTo>
                <a:cubicBezTo>
                  <a:pt x="5737860" y="1238250"/>
                  <a:pt x="5756910" y="1223010"/>
                  <a:pt x="5859780" y="1203960"/>
                </a:cubicBezTo>
                <a:cubicBezTo>
                  <a:pt x="5962650" y="1184910"/>
                  <a:pt x="6187440" y="1192530"/>
                  <a:pt x="6301740" y="1181100"/>
                </a:cubicBezTo>
                <a:cubicBezTo>
                  <a:pt x="6416040" y="1169670"/>
                  <a:pt x="6493510" y="1172210"/>
                  <a:pt x="6545580" y="1135380"/>
                </a:cubicBezTo>
                <a:cubicBezTo>
                  <a:pt x="6597650" y="1098550"/>
                  <a:pt x="6604000" y="1017270"/>
                  <a:pt x="6614160" y="960120"/>
                </a:cubicBezTo>
                <a:cubicBezTo>
                  <a:pt x="6624320" y="902970"/>
                  <a:pt x="6638290" y="853440"/>
                  <a:pt x="6606540" y="792480"/>
                </a:cubicBezTo>
                <a:cubicBezTo>
                  <a:pt x="6574790" y="731520"/>
                  <a:pt x="6477000" y="648970"/>
                  <a:pt x="6423660" y="594360"/>
                </a:cubicBezTo>
                <a:cubicBezTo>
                  <a:pt x="6370320" y="539750"/>
                  <a:pt x="6319520" y="516890"/>
                  <a:pt x="6286500" y="464820"/>
                </a:cubicBezTo>
                <a:cubicBezTo>
                  <a:pt x="6253480" y="412750"/>
                  <a:pt x="6210300" y="349250"/>
                  <a:pt x="6225540" y="281940"/>
                </a:cubicBezTo>
                <a:cubicBezTo>
                  <a:pt x="6240780" y="214630"/>
                  <a:pt x="6310630" y="105410"/>
                  <a:pt x="6377940" y="60960"/>
                </a:cubicBezTo>
                <a:cubicBezTo>
                  <a:pt x="6445250" y="16510"/>
                  <a:pt x="6506210" y="22860"/>
                  <a:pt x="6629400" y="15240"/>
                </a:cubicBezTo>
                <a:cubicBezTo>
                  <a:pt x="6752590" y="7620"/>
                  <a:pt x="6987540" y="0"/>
                  <a:pt x="7117080" y="15240"/>
                </a:cubicBezTo>
                <a:cubicBezTo>
                  <a:pt x="7246620" y="30480"/>
                  <a:pt x="7338060" y="55880"/>
                  <a:pt x="7406640" y="106680"/>
                </a:cubicBezTo>
                <a:cubicBezTo>
                  <a:pt x="7475220" y="157480"/>
                  <a:pt x="7491730" y="214630"/>
                  <a:pt x="7528560" y="320040"/>
                </a:cubicBezTo>
                <a:cubicBezTo>
                  <a:pt x="7565390" y="425450"/>
                  <a:pt x="7596505" y="582295"/>
                  <a:pt x="7627620" y="739140"/>
                </a:cubicBezTo>
              </a:path>
            </a:pathLst>
          </a:custGeom>
          <a:ln w="1905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3" name="Textfeld 35"/>
          <p:cNvSpPr txBox="1">
            <a:spLocks noChangeArrowheads="1"/>
          </p:cNvSpPr>
          <p:nvPr/>
        </p:nvSpPr>
        <p:spPr bwMode="gray">
          <a:xfrm>
            <a:off x="960438" y="2336800"/>
            <a:ext cx="1370012" cy="396875"/>
          </a:xfrm>
          <a:prstGeom prst="rect">
            <a:avLst/>
          </a:prstGeom>
          <a:noFill/>
          <a:ln w="9525">
            <a:noFill/>
            <a:miter lim="800000"/>
            <a:headEnd/>
            <a:tailEnd/>
          </a:ln>
        </p:spPr>
        <p:txBody>
          <a:bodyPr wrap="none">
            <a:spAutoFit/>
          </a:bodyPr>
          <a:lstStyle/>
          <a:p>
            <a:r>
              <a:rPr lang="en-US" sz="2000">
                <a:latin typeface="Calibri" pitchFamily="34" charset="0"/>
                <a:cs typeface="Arial" charset="0"/>
              </a:rPr>
              <a:t>Check Rank</a:t>
            </a:r>
            <a:endParaRPr lang="en-US" sz="2000">
              <a:latin typeface="Calibri" pitchFamily="34" charset="0"/>
            </a:endParaRPr>
          </a:p>
        </p:txBody>
      </p:sp>
      <p:sp>
        <p:nvSpPr>
          <p:cNvPr id="45" name="Textfeld 36"/>
          <p:cNvSpPr txBox="1">
            <a:spLocks noChangeArrowheads="1"/>
          </p:cNvSpPr>
          <p:nvPr/>
        </p:nvSpPr>
        <p:spPr bwMode="gray">
          <a:xfrm>
            <a:off x="496888" y="3708400"/>
            <a:ext cx="1408112" cy="396875"/>
          </a:xfrm>
          <a:prstGeom prst="rect">
            <a:avLst/>
          </a:prstGeom>
          <a:noFill/>
          <a:ln w="9525">
            <a:noFill/>
            <a:miter lim="800000"/>
            <a:headEnd/>
            <a:tailEnd/>
          </a:ln>
        </p:spPr>
        <p:txBody>
          <a:bodyPr wrap="none">
            <a:spAutoFit/>
          </a:bodyPr>
          <a:lstStyle/>
          <a:p>
            <a:pPr algn="r"/>
            <a:r>
              <a:rPr lang="en-US" sz="2000">
                <a:latin typeface="Calibri" pitchFamily="34" charset="0"/>
                <a:cs typeface="Arial" charset="0"/>
              </a:rPr>
              <a:t>New Signup</a:t>
            </a:r>
            <a:endParaRPr lang="en-US" sz="2000">
              <a:latin typeface="Calibri" pitchFamily="34" charset="0"/>
            </a:endParaRPr>
          </a:p>
        </p:txBody>
      </p:sp>
      <p:sp>
        <p:nvSpPr>
          <p:cNvPr id="46" name="Textfeld 37"/>
          <p:cNvSpPr txBox="1">
            <a:spLocks noChangeArrowheads="1"/>
          </p:cNvSpPr>
          <p:nvPr/>
        </p:nvSpPr>
        <p:spPr bwMode="gray">
          <a:xfrm>
            <a:off x="605151" y="5586413"/>
            <a:ext cx="1379224" cy="707886"/>
          </a:xfrm>
          <a:prstGeom prst="rect">
            <a:avLst/>
          </a:prstGeom>
          <a:noFill/>
          <a:ln w="9525">
            <a:noFill/>
            <a:miter lim="800000"/>
            <a:headEnd/>
            <a:tailEnd/>
          </a:ln>
        </p:spPr>
        <p:txBody>
          <a:bodyPr wrap="none">
            <a:spAutoFit/>
          </a:bodyPr>
          <a:lstStyle/>
          <a:p>
            <a:pPr algn="r"/>
            <a:r>
              <a:rPr lang="en-US" sz="2000" dirty="0">
                <a:latin typeface="Calibri" pitchFamily="34" charset="0"/>
                <a:cs typeface="Arial" charset="0"/>
              </a:rPr>
              <a:t>Log </a:t>
            </a:r>
            <a:r>
              <a:rPr lang="en-US" sz="2000" dirty="0" smtClean="0">
                <a:latin typeface="Calibri" pitchFamily="34" charset="0"/>
                <a:cs typeface="Arial" charset="0"/>
              </a:rPr>
              <a:t>Health </a:t>
            </a:r>
            <a:br>
              <a:rPr lang="en-US" sz="2000" dirty="0" smtClean="0">
                <a:latin typeface="Calibri" pitchFamily="34" charset="0"/>
                <a:cs typeface="Arial" charset="0"/>
              </a:rPr>
            </a:br>
            <a:r>
              <a:rPr lang="en-US" sz="2000" dirty="0" smtClean="0">
                <a:latin typeface="Calibri" pitchFamily="34" charset="0"/>
                <a:cs typeface="Arial" charset="0"/>
              </a:rPr>
              <a:t>with device</a:t>
            </a:r>
            <a:endParaRPr lang="en-US" sz="2000" dirty="0">
              <a:latin typeface="Calibri" pitchFamily="34" charset="0"/>
            </a:endParaRPr>
          </a:p>
        </p:txBody>
      </p:sp>
      <p:sp>
        <p:nvSpPr>
          <p:cNvPr id="47" name="Textfeld 38"/>
          <p:cNvSpPr txBox="1">
            <a:spLocks noChangeArrowheads="1"/>
          </p:cNvSpPr>
          <p:nvPr/>
        </p:nvSpPr>
        <p:spPr bwMode="gray">
          <a:xfrm>
            <a:off x="2595563" y="5284788"/>
            <a:ext cx="1547812" cy="396875"/>
          </a:xfrm>
          <a:prstGeom prst="rect">
            <a:avLst/>
          </a:prstGeom>
          <a:noFill/>
          <a:ln w="9525">
            <a:noFill/>
            <a:miter lim="800000"/>
            <a:headEnd/>
            <a:tailEnd/>
          </a:ln>
        </p:spPr>
        <p:txBody>
          <a:bodyPr wrap="none">
            <a:spAutoFit/>
          </a:bodyPr>
          <a:lstStyle/>
          <a:p>
            <a:r>
              <a:rPr lang="en-US" sz="2000">
                <a:latin typeface="Calibri" pitchFamily="34" charset="0"/>
              </a:rPr>
              <a:t>Lunch Recipe</a:t>
            </a:r>
          </a:p>
        </p:txBody>
      </p:sp>
      <p:sp>
        <p:nvSpPr>
          <p:cNvPr id="48" name="Textfeld 39"/>
          <p:cNvSpPr txBox="1">
            <a:spLocks noChangeArrowheads="1"/>
          </p:cNvSpPr>
          <p:nvPr/>
        </p:nvSpPr>
        <p:spPr bwMode="gray">
          <a:xfrm>
            <a:off x="4572000" y="5570538"/>
            <a:ext cx="1714500" cy="396875"/>
          </a:xfrm>
          <a:prstGeom prst="rect">
            <a:avLst/>
          </a:prstGeom>
          <a:noFill/>
          <a:ln w="9525">
            <a:noFill/>
            <a:miter lim="800000"/>
            <a:headEnd/>
            <a:tailEnd/>
          </a:ln>
        </p:spPr>
        <p:txBody>
          <a:bodyPr wrap="none">
            <a:spAutoFit/>
          </a:bodyPr>
          <a:lstStyle/>
          <a:p>
            <a:pPr algn="r"/>
            <a:r>
              <a:rPr lang="en-US" sz="2000" noProof="1">
                <a:latin typeface="Calibri" pitchFamily="34" charset="0"/>
                <a:cs typeface="Arial" charset="0"/>
              </a:rPr>
              <a:t>Logs Challenge</a:t>
            </a:r>
            <a:endParaRPr lang="en-US" sz="2000">
              <a:latin typeface="Calibri" pitchFamily="34" charset="0"/>
            </a:endParaRPr>
          </a:p>
        </p:txBody>
      </p:sp>
      <p:sp>
        <p:nvSpPr>
          <p:cNvPr id="49" name="Textfeld 41"/>
          <p:cNvSpPr txBox="1">
            <a:spLocks noChangeArrowheads="1"/>
          </p:cNvSpPr>
          <p:nvPr/>
        </p:nvSpPr>
        <p:spPr bwMode="gray">
          <a:xfrm>
            <a:off x="2697163" y="2481263"/>
            <a:ext cx="1814512" cy="396875"/>
          </a:xfrm>
          <a:prstGeom prst="rect">
            <a:avLst/>
          </a:prstGeom>
          <a:noFill/>
          <a:ln w="9525">
            <a:noFill/>
            <a:miter lim="800000"/>
            <a:headEnd/>
            <a:tailEnd/>
          </a:ln>
        </p:spPr>
        <p:txBody>
          <a:bodyPr wrap="none">
            <a:spAutoFit/>
          </a:bodyPr>
          <a:lstStyle/>
          <a:p>
            <a:pPr algn="r"/>
            <a:r>
              <a:rPr lang="en-US" sz="2000" noProof="1">
                <a:latin typeface="Calibri" pitchFamily="34" charset="0"/>
                <a:cs typeface="Arial" charset="0"/>
              </a:rPr>
              <a:t>Celebrity gossip</a:t>
            </a:r>
            <a:endParaRPr lang="en-US" sz="2000">
              <a:latin typeface="Calibri" pitchFamily="34" charset="0"/>
            </a:endParaRPr>
          </a:p>
        </p:txBody>
      </p:sp>
      <p:sp>
        <p:nvSpPr>
          <p:cNvPr id="50" name="Textfeld 43"/>
          <p:cNvSpPr txBox="1">
            <a:spLocks noChangeArrowheads="1"/>
          </p:cNvSpPr>
          <p:nvPr/>
        </p:nvSpPr>
        <p:spPr bwMode="gray">
          <a:xfrm>
            <a:off x="7864475" y="3717925"/>
            <a:ext cx="1219200" cy="396875"/>
          </a:xfrm>
          <a:prstGeom prst="rect">
            <a:avLst/>
          </a:prstGeom>
          <a:noFill/>
          <a:ln w="9525">
            <a:noFill/>
            <a:miter lim="800000"/>
            <a:headEnd/>
            <a:tailEnd/>
          </a:ln>
        </p:spPr>
        <p:txBody>
          <a:bodyPr wrap="none">
            <a:spAutoFit/>
          </a:bodyPr>
          <a:lstStyle/>
          <a:p>
            <a:pPr algn="ctr"/>
            <a:r>
              <a:rPr lang="en-US" sz="2000" noProof="1">
                <a:latin typeface="Calibri" pitchFamily="34" charset="0"/>
                <a:cs typeface="Arial" charset="0"/>
              </a:rPr>
              <a:t>Sleep Ap</a:t>
            </a:r>
            <a:r>
              <a:rPr lang="en-US" sz="2000">
                <a:latin typeface="Calibri" pitchFamily="34" charset="0"/>
                <a:cs typeface="Arial" charset="0"/>
              </a:rPr>
              <a:t>p</a:t>
            </a:r>
            <a:endParaRPr lang="en-US" sz="2000">
              <a:latin typeface="Calibri" pitchFamily="34" charset="0"/>
            </a:endParaRPr>
          </a:p>
        </p:txBody>
      </p:sp>
      <p:sp>
        <p:nvSpPr>
          <p:cNvPr id="51" name="Textfeld 45"/>
          <p:cNvSpPr txBox="1">
            <a:spLocks noChangeArrowheads="1"/>
          </p:cNvSpPr>
          <p:nvPr/>
        </p:nvSpPr>
        <p:spPr bwMode="gray">
          <a:xfrm>
            <a:off x="6911975" y="4273550"/>
            <a:ext cx="1630363" cy="396875"/>
          </a:xfrm>
          <a:prstGeom prst="rect">
            <a:avLst/>
          </a:prstGeom>
          <a:noFill/>
          <a:ln w="9525">
            <a:noFill/>
            <a:miter lim="800000"/>
            <a:headEnd/>
            <a:tailEnd/>
          </a:ln>
        </p:spPr>
        <p:txBody>
          <a:bodyPr wrap="none">
            <a:spAutoFit/>
          </a:bodyPr>
          <a:lstStyle/>
          <a:p>
            <a:r>
              <a:rPr lang="en-US" sz="2000">
                <a:latin typeface="Calibri" pitchFamily="34" charset="0"/>
                <a:cs typeface="Arial" charset="0"/>
              </a:rPr>
              <a:t>Dinner Recipe</a:t>
            </a:r>
            <a:endParaRPr lang="en-US" sz="2000">
              <a:latin typeface="Calibri" pitchFamily="34" charset="0"/>
            </a:endParaRPr>
          </a:p>
        </p:txBody>
      </p:sp>
      <p:sp>
        <p:nvSpPr>
          <p:cNvPr id="52" name="Textfeld 46"/>
          <p:cNvSpPr txBox="1">
            <a:spLocks noChangeArrowheads="1"/>
          </p:cNvSpPr>
          <p:nvPr/>
        </p:nvSpPr>
        <p:spPr bwMode="gray">
          <a:xfrm>
            <a:off x="7242175" y="5626100"/>
            <a:ext cx="1452563" cy="396875"/>
          </a:xfrm>
          <a:prstGeom prst="rect">
            <a:avLst/>
          </a:prstGeom>
          <a:noFill/>
          <a:ln w="9525">
            <a:noFill/>
            <a:miter lim="800000"/>
            <a:headEnd/>
            <a:tailEnd/>
          </a:ln>
        </p:spPr>
        <p:txBody>
          <a:bodyPr wrap="none">
            <a:spAutoFit/>
          </a:bodyPr>
          <a:lstStyle/>
          <a:p>
            <a:r>
              <a:rPr lang="en-US" sz="2000" noProof="1">
                <a:latin typeface="Calibri" pitchFamily="34" charset="0"/>
                <a:cs typeface="Arial" charset="0"/>
              </a:rPr>
              <a:t>More gossip</a:t>
            </a:r>
            <a:endParaRPr lang="en-US" sz="2000">
              <a:latin typeface="Calibri" pitchFamily="34" charset="0"/>
            </a:endParaRPr>
          </a:p>
        </p:txBody>
      </p:sp>
      <p:sp>
        <p:nvSpPr>
          <p:cNvPr id="53" name="Textfeld 47"/>
          <p:cNvSpPr txBox="1">
            <a:spLocks noChangeArrowheads="1"/>
          </p:cNvSpPr>
          <p:nvPr/>
        </p:nvSpPr>
        <p:spPr bwMode="gray">
          <a:xfrm>
            <a:off x="6791325" y="2028825"/>
            <a:ext cx="2198688" cy="396875"/>
          </a:xfrm>
          <a:prstGeom prst="rect">
            <a:avLst/>
          </a:prstGeom>
          <a:noFill/>
          <a:ln w="9525">
            <a:noFill/>
            <a:miter lim="800000"/>
            <a:headEnd/>
            <a:tailEnd/>
          </a:ln>
        </p:spPr>
        <p:txBody>
          <a:bodyPr wrap="none">
            <a:spAutoFit/>
          </a:bodyPr>
          <a:lstStyle/>
          <a:p>
            <a:pPr algn="ctr"/>
            <a:r>
              <a:rPr lang="en-US" sz="2000">
                <a:latin typeface="Calibri" pitchFamily="34" charset="0"/>
                <a:cs typeface="Arial" charset="0"/>
              </a:rPr>
              <a:t>Make Appointment</a:t>
            </a:r>
            <a:endParaRPr lang="en-US" sz="2000">
              <a:latin typeface="Calibri" pitchFamily="34" charset="0"/>
            </a:endParaRPr>
          </a:p>
        </p:txBody>
      </p:sp>
      <p:sp>
        <p:nvSpPr>
          <p:cNvPr id="54" name="Richtungspfeil 55"/>
          <p:cNvSpPr/>
          <p:nvPr/>
        </p:nvSpPr>
        <p:spPr bwMode="gray">
          <a:xfrm>
            <a:off x="6705600" y="1555750"/>
            <a:ext cx="2108200" cy="360363"/>
          </a:xfrm>
          <a:prstGeom prst="homePlate">
            <a:avLst/>
          </a:prstGeom>
          <a:gradFill>
            <a:gsLst>
              <a:gs pos="0">
                <a:schemeClr val="accent1">
                  <a:lumMod val="60000"/>
                  <a:lumOff val="40000"/>
                </a:schemeClr>
              </a:gs>
              <a:gs pos="100000">
                <a:schemeClr val="accent1"/>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0" tIns="0" rIns="0" bIns="0" anchor="ctr"/>
          <a:lstStyle/>
          <a:p>
            <a:pPr indent="-190500" algn="ctr" defTabSz="801688" eaLnBrk="0" fontAlgn="auto" hangingPunct="0">
              <a:lnSpc>
                <a:spcPct val="95000"/>
              </a:lnSpc>
              <a:spcBef>
                <a:spcPts val="0"/>
              </a:spcBef>
              <a:spcAft>
                <a:spcPts val="400"/>
              </a:spcAft>
              <a:buClr>
                <a:srgbClr val="808080"/>
              </a:buClr>
              <a:defRPr/>
            </a:pPr>
            <a:r>
              <a:rPr lang="de-DE" sz="1600" b="1" noProof="1">
                <a:solidFill>
                  <a:srgbClr val="FFFFFF"/>
                </a:solidFill>
                <a:latin typeface="+mn-lt"/>
                <a:cs typeface="Arial" charset="0"/>
              </a:rPr>
              <a:t>Dinner time</a:t>
            </a:r>
          </a:p>
        </p:txBody>
      </p:sp>
      <p:sp>
        <p:nvSpPr>
          <p:cNvPr id="55" name="Richtungspfeil 54"/>
          <p:cNvSpPr/>
          <p:nvPr/>
        </p:nvSpPr>
        <p:spPr bwMode="gray">
          <a:xfrm>
            <a:off x="4572000" y="1555750"/>
            <a:ext cx="2339975" cy="360363"/>
          </a:xfrm>
          <a:prstGeom prst="homePlate">
            <a:avLst/>
          </a:prstGeom>
          <a:gradFill>
            <a:gsLst>
              <a:gs pos="0">
                <a:schemeClr val="accent1">
                  <a:lumMod val="60000"/>
                  <a:lumOff val="40000"/>
                </a:schemeClr>
              </a:gs>
              <a:gs pos="100000">
                <a:schemeClr val="accent1"/>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0" tIns="0" rIns="0" bIns="0" anchor="ctr"/>
          <a:lstStyle/>
          <a:p>
            <a:pPr indent="-190500" algn="ctr" defTabSz="801688" eaLnBrk="0" fontAlgn="auto" hangingPunct="0">
              <a:lnSpc>
                <a:spcPct val="95000"/>
              </a:lnSpc>
              <a:spcBef>
                <a:spcPts val="0"/>
              </a:spcBef>
              <a:spcAft>
                <a:spcPts val="400"/>
              </a:spcAft>
              <a:buClr>
                <a:srgbClr val="808080"/>
              </a:buClr>
              <a:defRPr/>
            </a:pPr>
            <a:r>
              <a:rPr lang="de-DE" sz="1600" b="1" noProof="1">
                <a:solidFill>
                  <a:srgbClr val="FFFFFF"/>
                </a:solidFill>
                <a:latin typeface="+mn-lt"/>
                <a:cs typeface="Arial" charset="0"/>
              </a:rPr>
              <a:t>Afternoon</a:t>
            </a:r>
          </a:p>
        </p:txBody>
      </p:sp>
      <p:sp>
        <p:nvSpPr>
          <p:cNvPr id="56" name="Richtungspfeil 52"/>
          <p:cNvSpPr/>
          <p:nvPr/>
        </p:nvSpPr>
        <p:spPr bwMode="gray">
          <a:xfrm>
            <a:off x="2413000" y="1555750"/>
            <a:ext cx="2333625" cy="360363"/>
          </a:xfrm>
          <a:prstGeom prst="homePlate">
            <a:avLst/>
          </a:prstGeom>
          <a:gradFill>
            <a:gsLst>
              <a:gs pos="0">
                <a:schemeClr val="accent1">
                  <a:lumMod val="60000"/>
                  <a:lumOff val="40000"/>
                </a:schemeClr>
              </a:gs>
              <a:gs pos="100000">
                <a:schemeClr val="accent1"/>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0" tIns="0" rIns="0" bIns="0" anchor="ctr"/>
          <a:lstStyle/>
          <a:p>
            <a:pPr indent="-190500" algn="ctr" defTabSz="801688" eaLnBrk="0" fontAlgn="auto" hangingPunct="0">
              <a:lnSpc>
                <a:spcPct val="95000"/>
              </a:lnSpc>
              <a:spcBef>
                <a:spcPts val="0"/>
              </a:spcBef>
              <a:spcAft>
                <a:spcPts val="400"/>
              </a:spcAft>
              <a:buClr>
                <a:srgbClr val="808080"/>
              </a:buClr>
              <a:defRPr/>
            </a:pPr>
            <a:r>
              <a:rPr lang="de-DE" sz="1600" b="1" noProof="1">
                <a:solidFill>
                  <a:srgbClr val="FFFFFF"/>
                </a:solidFill>
                <a:latin typeface="+mn-lt"/>
                <a:cs typeface="Arial" charset="0"/>
              </a:rPr>
              <a:t>Lunch</a:t>
            </a:r>
          </a:p>
        </p:txBody>
      </p:sp>
      <p:sp>
        <p:nvSpPr>
          <p:cNvPr id="57" name="Richtungspfeil 53"/>
          <p:cNvSpPr/>
          <p:nvPr/>
        </p:nvSpPr>
        <p:spPr bwMode="gray">
          <a:xfrm>
            <a:off x="323850" y="1555750"/>
            <a:ext cx="2282825" cy="360363"/>
          </a:xfrm>
          <a:prstGeom prst="homePlate">
            <a:avLst/>
          </a:prstGeom>
          <a:gradFill>
            <a:gsLst>
              <a:gs pos="0">
                <a:schemeClr val="accent1">
                  <a:lumMod val="60000"/>
                  <a:lumOff val="40000"/>
                </a:schemeClr>
              </a:gs>
              <a:gs pos="100000">
                <a:schemeClr val="accent1"/>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0" tIns="0" rIns="0" bIns="0" anchor="ctr"/>
          <a:lstStyle/>
          <a:p>
            <a:pPr indent="-190500" algn="ctr" defTabSz="801688" eaLnBrk="0" fontAlgn="auto" hangingPunct="0">
              <a:lnSpc>
                <a:spcPct val="95000"/>
              </a:lnSpc>
              <a:spcBef>
                <a:spcPts val="0"/>
              </a:spcBef>
              <a:spcAft>
                <a:spcPts val="400"/>
              </a:spcAft>
              <a:buClr>
                <a:srgbClr val="808080"/>
              </a:buClr>
              <a:defRPr/>
            </a:pPr>
            <a:r>
              <a:rPr lang="de-DE" sz="1600" b="1" noProof="1">
                <a:solidFill>
                  <a:srgbClr val="FFFFFF"/>
                </a:solidFill>
                <a:latin typeface="+mn-lt"/>
                <a:cs typeface="Arial" charset="0"/>
              </a:rPr>
              <a:t>Morning</a:t>
            </a:r>
          </a:p>
        </p:txBody>
      </p:sp>
      <p:pic>
        <p:nvPicPr>
          <p:cNvPr id="58" name="Picture 2"/>
          <p:cNvPicPr>
            <a:picLocks noChangeAspect="1" noChangeArrowheads="1"/>
          </p:cNvPicPr>
          <p:nvPr/>
        </p:nvPicPr>
        <p:blipFill>
          <a:blip r:embed="rId3">
            <a:extLst/>
          </a:blip>
          <a:srcRect/>
          <a:stretch>
            <a:fillRect/>
          </a:stretch>
        </p:blipFill>
        <p:spPr bwMode="auto">
          <a:xfrm>
            <a:off x="457852" y="2353291"/>
            <a:ext cx="553221" cy="1174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59" name="Picture 58"/>
          <p:cNvPicPr>
            <a:picLocks noChangeAspect="1"/>
          </p:cNvPicPr>
          <p:nvPr/>
        </p:nvPicPr>
        <p:blipFill>
          <a:blip r:embed="rId4" cstate="print">
            <a:extLst/>
          </a:blip>
          <a:stretch>
            <a:fillRect/>
          </a:stretch>
        </p:blipFill>
        <p:spPr>
          <a:xfrm>
            <a:off x="1945268" y="3449498"/>
            <a:ext cx="702249" cy="8632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 name="Picture 4"/>
          <p:cNvPicPr>
            <a:picLocks noChangeAspect="1" noChangeArrowheads="1"/>
          </p:cNvPicPr>
          <p:nvPr/>
        </p:nvPicPr>
        <p:blipFill>
          <a:blip r:embed="rId5" cstate="print">
            <a:extLst/>
          </a:blip>
          <a:srcRect/>
          <a:stretch>
            <a:fillRect/>
          </a:stretch>
        </p:blipFill>
        <p:spPr bwMode="auto">
          <a:xfrm>
            <a:off x="2823095" y="4222541"/>
            <a:ext cx="1005656" cy="1038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62" name="Picture 5"/>
          <p:cNvPicPr>
            <a:picLocks noChangeAspect="1" noChangeArrowheads="1"/>
          </p:cNvPicPr>
          <p:nvPr/>
        </p:nvPicPr>
        <p:blipFill>
          <a:blip r:embed="rId6">
            <a:extLst/>
          </a:blip>
          <a:srcRect/>
          <a:stretch>
            <a:fillRect/>
          </a:stretch>
        </p:blipFill>
        <p:spPr bwMode="auto">
          <a:xfrm>
            <a:off x="2971304" y="2866024"/>
            <a:ext cx="1462779" cy="9180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63" name="Picture 6"/>
          <p:cNvPicPr>
            <a:picLocks noChangeAspect="1" noChangeArrowheads="1"/>
          </p:cNvPicPr>
          <p:nvPr/>
        </p:nvPicPr>
        <p:blipFill>
          <a:blip r:embed="rId7">
            <a:extLst/>
          </a:blip>
          <a:srcRect/>
          <a:stretch>
            <a:fillRect/>
          </a:stretch>
        </p:blipFill>
        <p:spPr bwMode="auto">
          <a:xfrm>
            <a:off x="4868425" y="2226167"/>
            <a:ext cx="838708" cy="12934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64" name="Textfeld 39"/>
          <p:cNvSpPr txBox="1">
            <a:spLocks noChangeArrowheads="1"/>
          </p:cNvSpPr>
          <p:nvPr/>
        </p:nvSpPr>
        <p:spPr bwMode="gray">
          <a:xfrm>
            <a:off x="5346700" y="2165350"/>
            <a:ext cx="1287463" cy="701675"/>
          </a:xfrm>
          <a:prstGeom prst="rect">
            <a:avLst/>
          </a:prstGeom>
          <a:noFill/>
          <a:ln w="9525">
            <a:noFill/>
            <a:miter lim="800000"/>
            <a:headEnd/>
            <a:tailEnd/>
          </a:ln>
        </p:spPr>
        <p:txBody>
          <a:bodyPr wrap="none">
            <a:spAutoFit/>
          </a:bodyPr>
          <a:lstStyle/>
          <a:p>
            <a:pPr algn="r"/>
            <a:r>
              <a:rPr lang="en-US" sz="2000" noProof="1">
                <a:latin typeface="Calibri" pitchFamily="34" charset="0"/>
                <a:cs typeface="Arial" charset="0"/>
              </a:rPr>
              <a:t>Completes</a:t>
            </a:r>
          </a:p>
          <a:p>
            <a:pPr algn="r"/>
            <a:r>
              <a:rPr lang="en-US" sz="2000" noProof="1">
                <a:latin typeface="Calibri" pitchFamily="34" charset="0"/>
                <a:cs typeface="Arial" charset="0"/>
              </a:rPr>
              <a:t>Challenge</a:t>
            </a:r>
            <a:endParaRPr lang="en-US" sz="2000">
              <a:latin typeface="Calibri" pitchFamily="34" charset="0"/>
            </a:endParaRPr>
          </a:p>
        </p:txBody>
      </p:sp>
      <p:pic>
        <p:nvPicPr>
          <p:cNvPr id="65" name="Picture 5"/>
          <p:cNvPicPr>
            <a:picLocks noChangeAspect="1" noChangeArrowheads="1"/>
          </p:cNvPicPr>
          <p:nvPr/>
        </p:nvPicPr>
        <p:blipFill>
          <a:blip r:embed="rId6">
            <a:extLst/>
          </a:blip>
          <a:srcRect/>
          <a:stretch>
            <a:fillRect/>
          </a:stretch>
        </p:blipFill>
        <p:spPr bwMode="auto">
          <a:xfrm>
            <a:off x="7263820" y="4785702"/>
            <a:ext cx="1473714" cy="924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66" name="Picture 8"/>
          <p:cNvPicPr>
            <a:picLocks noChangeAspect="1" noChangeArrowheads="1"/>
          </p:cNvPicPr>
          <p:nvPr/>
        </p:nvPicPr>
        <p:blipFill>
          <a:blip r:embed="rId8">
            <a:extLst/>
          </a:blip>
          <a:srcRect/>
          <a:stretch>
            <a:fillRect/>
          </a:stretch>
        </p:blipFill>
        <p:spPr bwMode="auto">
          <a:xfrm>
            <a:off x="6965522" y="2450363"/>
            <a:ext cx="929380" cy="10594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67" name="Picture 9"/>
          <p:cNvPicPr>
            <a:picLocks noChangeAspect="1" noChangeArrowheads="1"/>
          </p:cNvPicPr>
          <p:nvPr/>
        </p:nvPicPr>
        <p:blipFill>
          <a:blip r:embed="rId9">
            <a:extLst/>
          </a:blip>
          <a:srcRect/>
          <a:stretch>
            <a:fillRect/>
          </a:stretch>
        </p:blipFill>
        <p:spPr bwMode="auto">
          <a:xfrm>
            <a:off x="8245932" y="2863480"/>
            <a:ext cx="694372" cy="8727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68" name="Picture 3"/>
          <p:cNvPicPr>
            <a:picLocks noChangeAspect="1" noChangeArrowheads="1"/>
          </p:cNvPicPr>
          <p:nvPr/>
        </p:nvPicPr>
        <p:blipFill>
          <a:blip r:embed="rId10" cstate="print">
            <a:extLst/>
          </a:blip>
          <a:srcRect/>
          <a:stretch>
            <a:fillRect/>
          </a:stretch>
        </p:blipFill>
        <p:spPr bwMode="auto">
          <a:xfrm>
            <a:off x="4803648" y="4469613"/>
            <a:ext cx="1224719" cy="110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69" name="Picture 4"/>
          <p:cNvPicPr>
            <a:picLocks noChangeAspect="1" noChangeArrowheads="1"/>
          </p:cNvPicPr>
          <p:nvPr/>
        </p:nvPicPr>
        <p:blipFill>
          <a:blip r:embed="rId5" cstate="print">
            <a:extLst/>
          </a:blip>
          <a:srcRect/>
          <a:stretch>
            <a:fillRect/>
          </a:stretch>
        </p:blipFill>
        <p:spPr bwMode="auto">
          <a:xfrm>
            <a:off x="6010795" y="3622466"/>
            <a:ext cx="1005656" cy="1038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4098" name="Picture 2" descr="https://encrypted-tbn2.gstatic.com/images?q=tbn:ANd9GcRblWAkFVIDTZ9MmymB4W1ioV9xJakVOZ16fixHeS8gPg9ghDK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4087" y="4274625"/>
            <a:ext cx="1096136" cy="12867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3602" y="1047195"/>
            <a:ext cx="7788080" cy="461665"/>
          </a:xfrm>
          <a:prstGeom prst="rect">
            <a:avLst/>
          </a:prstGeom>
          <a:noFill/>
        </p:spPr>
        <p:txBody>
          <a:bodyPr wrap="square" rtlCol="0">
            <a:spAutoFit/>
          </a:bodyPr>
          <a:lstStyle/>
          <a:p>
            <a:pPr algn="ctr"/>
            <a:r>
              <a:rPr lang="en-US" sz="2400" i="1" dirty="0" smtClean="0">
                <a:solidFill>
                  <a:srgbClr val="FF0000"/>
                </a:solidFill>
              </a:rPr>
              <a:t>Creating a dictionary of social health trends</a:t>
            </a:r>
            <a:endParaRPr lang="en-US" sz="2400" i="1" dirty="0">
              <a:solidFill>
                <a:srgbClr val="FF0000"/>
              </a:solidFill>
            </a:endParaRPr>
          </a:p>
        </p:txBody>
      </p:sp>
    </p:spTree>
    <p:extLst>
      <p:ext uri="{BB962C8B-B14F-4D97-AF65-F5344CB8AC3E}">
        <p14:creationId xmlns:p14="http://schemas.microsoft.com/office/powerpoint/2010/main" val="40062517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Date Placeholder 3"/>
          <p:cNvSpPr txBox="1">
            <a:spLocks noGrp="1"/>
          </p:cNvSpPr>
          <p:nvPr/>
        </p:nvSpPr>
        <p:spPr bwMode="auto">
          <a:xfrm>
            <a:off x="323850" y="6356350"/>
            <a:ext cx="2133600" cy="365125"/>
          </a:xfrm>
          <a:prstGeom prst="rect">
            <a:avLst/>
          </a:prstGeom>
          <a:noFill/>
          <a:ln w="9525">
            <a:noFill/>
            <a:miter lim="800000"/>
            <a:headEnd/>
            <a:tailEnd/>
          </a:ln>
        </p:spPr>
        <p:txBody>
          <a:bodyPr anchor="ctr"/>
          <a:lstStyle/>
          <a:p>
            <a:pPr defTabSz="914400"/>
            <a:fld id="{EF2C4888-228A-488F-AE91-1B46702327BA}" type="datetime2">
              <a:rPr lang="en-US" sz="1200">
                <a:solidFill>
                  <a:srgbClr val="898989"/>
                </a:solidFill>
                <a:latin typeface="Calibri" pitchFamily="34" charset="0"/>
              </a:rPr>
              <a:pPr defTabSz="914400"/>
              <a:t>Tuesday, October 16, 2012</a:t>
            </a:fld>
            <a:endParaRPr lang="de-DE" sz="1200">
              <a:solidFill>
                <a:srgbClr val="898989"/>
              </a:solidFill>
              <a:latin typeface="Calibri" pitchFamily="34" charset="0"/>
            </a:endParaRPr>
          </a:p>
        </p:txBody>
      </p:sp>
      <p:sp>
        <p:nvSpPr>
          <p:cNvPr id="13314" name="Footer Placeholder 4"/>
          <p:cNvSpPr txBox="1">
            <a:spLocks noGrp="1"/>
          </p:cNvSpPr>
          <p:nvPr/>
        </p:nvSpPr>
        <p:spPr bwMode="auto">
          <a:xfrm>
            <a:off x="2457450" y="6356350"/>
            <a:ext cx="4229100" cy="365125"/>
          </a:xfrm>
          <a:prstGeom prst="rect">
            <a:avLst/>
          </a:prstGeom>
          <a:noFill/>
          <a:ln w="9525">
            <a:noFill/>
            <a:miter lim="800000"/>
            <a:headEnd/>
            <a:tailEnd/>
          </a:ln>
        </p:spPr>
        <p:txBody>
          <a:bodyPr anchor="ctr"/>
          <a:lstStyle/>
          <a:p>
            <a:pPr algn="ctr" defTabSz="914400"/>
            <a:r>
              <a:rPr lang="de-DE" sz="1200">
                <a:solidFill>
                  <a:srgbClr val="898989"/>
                </a:solidFill>
                <a:latin typeface="Calibri" pitchFamily="34" charset="0"/>
              </a:rPr>
              <a:t>GoodChime (C) 2011</a:t>
            </a:r>
          </a:p>
        </p:txBody>
      </p:sp>
      <p:sp>
        <p:nvSpPr>
          <p:cNvPr id="13315" name="Slide Number Placeholder 5"/>
          <p:cNvSpPr txBox="1">
            <a:spLocks noGrp="1"/>
          </p:cNvSpPr>
          <p:nvPr/>
        </p:nvSpPr>
        <p:spPr bwMode="auto">
          <a:xfrm>
            <a:off x="6686550" y="6356350"/>
            <a:ext cx="2133600" cy="365125"/>
          </a:xfrm>
          <a:prstGeom prst="rect">
            <a:avLst/>
          </a:prstGeom>
          <a:noFill/>
          <a:ln w="9525">
            <a:noFill/>
            <a:miter lim="800000"/>
            <a:headEnd/>
            <a:tailEnd/>
          </a:ln>
        </p:spPr>
        <p:txBody>
          <a:bodyPr anchor="ctr"/>
          <a:lstStyle/>
          <a:p>
            <a:pPr algn="r" defTabSz="914400"/>
            <a:fld id="{96D53537-5FBB-4BFC-AF5D-00CABC2BE85A}" type="slidenum">
              <a:rPr lang="de-DE" sz="1200">
                <a:solidFill>
                  <a:srgbClr val="898989"/>
                </a:solidFill>
                <a:latin typeface="Calibri" pitchFamily="34" charset="0"/>
              </a:rPr>
              <a:pPr algn="r" defTabSz="914400"/>
              <a:t>24</a:t>
            </a:fld>
            <a:endParaRPr lang="de-DE" sz="1200">
              <a:solidFill>
                <a:srgbClr val="898989"/>
              </a:solidFill>
              <a:latin typeface="Calibri" pitchFamily="34" charset="0"/>
            </a:endParaRPr>
          </a:p>
        </p:txBody>
      </p:sp>
      <p:sp>
        <p:nvSpPr>
          <p:cNvPr id="44" name="Titel 1"/>
          <p:cNvSpPr>
            <a:spLocks noGrp="1"/>
          </p:cNvSpPr>
          <p:nvPr>
            <p:ph type="title" idx="4294967295"/>
          </p:nvPr>
        </p:nvSpPr>
        <p:spPr bwMode="gray">
          <a:xfrm>
            <a:off x="323850" y="157163"/>
            <a:ext cx="8496300" cy="615950"/>
          </a:xfrm>
        </p:spPr>
        <p:txBody>
          <a:bodyPr rtlCol="0">
            <a:noAutofit/>
          </a:bodyPr>
          <a:lstStyle/>
          <a:p>
            <a:pPr algn="r" eaLnBrk="1" fontAlgn="auto" hangingPunct="1">
              <a:spcAft>
                <a:spcPts val="0"/>
              </a:spcAft>
              <a:defRPr/>
            </a:pPr>
            <a:r>
              <a:rPr lang="en-US" noProof="1" smtClean="0">
                <a:solidFill>
                  <a:schemeClr val="bg1">
                    <a:lumMod val="95000"/>
                  </a:schemeClr>
                </a:solidFill>
              </a:rPr>
              <a:t>Huge Market</a:t>
            </a:r>
            <a:endParaRPr lang="en-US" b="0" noProof="1">
              <a:solidFill>
                <a:schemeClr val="bg1">
                  <a:lumMod val="95000"/>
                </a:schemeClr>
              </a:solidFill>
            </a:endParaRPr>
          </a:p>
        </p:txBody>
      </p:sp>
      <p:sp>
        <p:nvSpPr>
          <p:cNvPr id="5" name="AutoShape 2" descr="Olympia Dukak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Olympia Dukaki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Olympia Dukaki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323850" y="1177050"/>
            <a:ext cx="8496300" cy="338554"/>
          </a:xfrm>
          <a:prstGeom prst="rect">
            <a:avLst/>
          </a:prstGeom>
          <a:noFill/>
        </p:spPr>
        <p:txBody>
          <a:bodyPr wrap="square" rtlCol="0">
            <a:spAutoFit/>
          </a:bodyPr>
          <a:lstStyle/>
          <a:p>
            <a:pPr algn="ctr"/>
            <a:r>
              <a:rPr lang="en-US" sz="1600" b="1" dirty="0">
                <a:solidFill>
                  <a:srgbClr val="FF0000"/>
                </a:solidFill>
              </a:rPr>
              <a:t>Estimated global market size of the wellness industry cluster in 2010 </a:t>
            </a:r>
            <a:r>
              <a:rPr lang="en-US" sz="1600" b="1" dirty="0" smtClean="0">
                <a:solidFill>
                  <a:srgbClr val="FF0000"/>
                </a:solidFill>
              </a:rPr>
              <a:t>was $1.9 trillion</a:t>
            </a:r>
            <a:endParaRPr lang="en-US" sz="1600" b="1" dirty="0">
              <a:solidFill>
                <a:srgbClr val="FF0000"/>
              </a:solidFill>
            </a:endParaRPr>
          </a:p>
        </p:txBody>
      </p:sp>
      <p:sp>
        <p:nvSpPr>
          <p:cNvPr id="49" name="Oval 48"/>
          <p:cNvSpPr/>
          <p:nvPr/>
        </p:nvSpPr>
        <p:spPr bwMode="auto">
          <a:xfrm>
            <a:off x="8695488" y="1134269"/>
            <a:ext cx="212058" cy="212058"/>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00" dirty="0"/>
              <a:t>3</a:t>
            </a:r>
          </a:p>
        </p:txBody>
      </p:sp>
      <p:sp>
        <p:nvSpPr>
          <p:cNvPr id="50" name="Oval 49"/>
          <p:cNvSpPr/>
          <p:nvPr/>
        </p:nvSpPr>
        <p:spPr bwMode="auto">
          <a:xfrm>
            <a:off x="276147" y="6179911"/>
            <a:ext cx="212058" cy="212058"/>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700" dirty="0"/>
              <a:t>3</a:t>
            </a:r>
          </a:p>
        </p:txBody>
      </p:sp>
      <p:sp>
        <p:nvSpPr>
          <p:cNvPr id="10" name="TextBox 9"/>
          <p:cNvSpPr txBox="1"/>
          <p:nvPr/>
        </p:nvSpPr>
        <p:spPr>
          <a:xfrm>
            <a:off x="503591" y="6138967"/>
            <a:ext cx="8776885" cy="261610"/>
          </a:xfrm>
          <a:prstGeom prst="rect">
            <a:avLst/>
          </a:prstGeom>
          <a:noFill/>
        </p:spPr>
        <p:txBody>
          <a:bodyPr wrap="square" rtlCol="0">
            <a:spAutoFit/>
          </a:bodyPr>
          <a:lstStyle/>
          <a:p>
            <a:r>
              <a:rPr lang="en-US" sz="1050" dirty="0" err="1" smtClean="0"/>
              <a:t>Statista</a:t>
            </a:r>
            <a:r>
              <a:rPr lang="en-US" sz="1050" dirty="0" smtClean="0"/>
              <a:t>, 2010: </a:t>
            </a:r>
            <a:r>
              <a:rPr lang="en-US" sz="1050" dirty="0">
                <a:hlinkClick r:id="rId3"/>
              </a:rPr>
              <a:t>http://www.statista.com/statistics/168576/market-size-of-the-wellness-industry-by-segment/</a:t>
            </a:r>
            <a:endParaRPr lang="en-US" sz="1050" dirty="0"/>
          </a:p>
        </p:txBody>
      </p:sp>
      <p:sp>
        <p:nvSpPr>
          <p:cNvPr id="11" name="TextBox 10"/>
          <p:cNvSpPr txBox="1"/>
          <p:nvPr/>
        </p:nvSpPr>
        <p:spPr>
          <a:xfrm>
            <a:off x="3521122" y="5891006"/>
            <a:ext cx="2934269" cy="261610"/>
          </a:xfrm>
          <a:prstGeom prst="rect">
            <a:avLst/>
          </a:prstGeom>
          <a:noFill/>
        </p:spPr>
        <p:txBody>
          <a:bodyPr wrap="square" rtlCol="0">
            <a:spAutoFit/>
          </a:bodyPr>
          <a:lstStyle/>
          <a:p>
            <a:pPr algn="ctr"/>
            <a:r>
              <a:rPr lang="en-US" sz="1100" i="1" dirty="0" smtClean="0"/>
              <a:t>In USD billions</a:t>
            </a:r>
            <a:endParaRPr lang="en-US" sz="1100" i="1" dirty="0"/>
          </a:p>
        </p:txBody>
      </p:sp>
      <p:graphicFrame>
        <p:nvGraphicFramePr>
          <p:cNvPr id="16" name="Chart 15"/>
          <p:cNvGraphicFramePr>
            <a:graphicFrameLocks/>
          </p:cNvGraphicFramePr>
          <p:nvPr>
            <p:extLst>
              <p:ext uri="{D42A27DB-BD31-4B8C-83A1-F6EECF244321}">
                <p14:modId xmlns:p14="http://schemas.microsoft.com/office/powerpoint/2010/main" val="1153249574"/>
              </p:ext>
            </p:extLst>
          </p:nvPr>
        </p:nvGraphicFramePr>
        <p:xfrm>
          <a:off x="1296987" y="1725613"/>
          <a:ext cx="6550025" cy="39322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80473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wn Arrow 7"/>
          <p:cNvSpPr/>
          <p:nvPr/>
        </p:nvSpPr>
        <p:spPr bwMode="auto">
          <a:xfrm>
            <a:off x="6537278" y="2322447"/>
            <a:ext cx="2060812" cy="3281362"/>
          </a:xfrm>
          <a:prstGeom prst="downArrow">
            <a:avLst/>
          </a:prstGeom>
          <a:ln>
            <a:headEnd/>
            <a:tailE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313" name="Date Placeholder 3"/>
          <p:cNvSpPr txBox="1">
            <a:spLocks noGrp="1"/>
          </p:cNvSpPr>
          <p:nvPr/>
        </p:nvSpPr>
        <p:spPr bwMode="auto">
          <a:xfrm>
            <a:off x="323850" y="6356350"/>
            <a:ext cx="2133600" cy="365125"/>
          </a:xfrm>
          <a:prstGeom prst="rect">
            <a:avLst/>
          </a:prstGeom>
          <a:noFill/>
          <a:ln w="9525">
            <a:noFill/>
            <a:miter lim="800000"/>
            <a:headEnd/>
            <a:tailEnd/>
          </a:ln>
        </p:spPr>
        <p:txBody>
          <a:bodyPr anchor="ctr"/>
          <a:lstStyle/>
          <a:p>
            <a:pPr defTabSz="914400"/>
            <a:fld id="{EF2C4888-228A-488F-AE91-1B46702327BA}" type="datetime2">
              <a:rPr lang="en-US" sz="1200">
                <a:solidFill>
                  <a:srgbClr val="898989"/>
                </a:solidFill>
                <a:latin typeface="Calibri" pitchFamily="34" charset="0"/>
              </a:rPr>
              <a:pPr defTabSz="914400"/>
              <a:t>Tuesday, October 16, 2012</a:t>
            </a:fld>
            <a:endParaRPr lang="de-DE" sz="1200">
              <a:solidFill>
                <a:srgbClr val="898989"/>
              </a:solidFill>
              <a:latin typeface="Calibri" pitchFamily="34" charset="0"/>
            </a:endParaRPr>
          </a:p>
        </p:txBody>
      </p:sp>
      <p:sp>
        <p:nvSpPr>
          <p:cNvPr id="13314" name="Footer Placeholder 4"/>
          <p:cNvSpPr txBox="1">
            <a:spLocks noGrp="1"/>
          </p:cNvSpPr>
          <p:nvPr/>
        </p:nvSpPr>
        <p:spPr bwMode="auto">
          <a:xfrm>
            <a:off x="2457450" y="6356350"/>
            <a:ext cx="4229100" cy="365125"/>
          </a:xfrm>
          <a:prstGeom prst="rect">
            <a:avLst/>
          </a:prstGeom>
          <a:noFill/>
          <a:ln w="9525">
            <a:noFill/>
            <a:miter lim="800000"/>
            <a:headEnd/>
            <a:tailEnd/>
          </a:ln>
        </p:spPr>
        <p:txBody>
          <a:bodyPr anchor="ctr"/>
          <a:lstStyle/>
          <a:p>
            <a:pPr algn="ctr" defTabSz="914400"/>
            <a:r>
              <a:rPr lang="de-DE" sz="1200">
                <a:solidFill>
                  <a:srgbClr val="898989"/>
                </a:solidFill>
                <a:latin typeface="Calibri" pitchFamily="34" charset="0"/>
              </a:rPr>
              <a:t>GoodChime (C) 2011</a:t>
            </a:r>
          </a:p>
        </p:txBody>
      </p:sp>
      <p:sp>
        <p:nvSpPr>
          <p:cNvPr id="13315" name="Slide Number Placeholder 5"/>
          <p:cNvSpPr txBox="1">
            <a:spLocks noGrp="1"/>
          </p:cNvSpPr>
          <p:nvPr/>
        </p:nvSpPr>
        <p:spPr bwMode="auto">
          <a:xfrm>
            <a:off x="6686550" y="6356350"/>
            <a:ext cx="2133600" cy="365125"/>
          </a:xfrm>
          <a:prstGeom prst="rect">
            <a:avLst/>
          </a:prstGeom>
          <a:noFill/>
          <a:ln w="9525">
            <a:noFill/>
            <a:miter lim="800000"/>
            <a:headEnd/>
            <a:tailEnd/>
          </a:ln>
        </p:spPr>
        <p:txBody>
          <a:bodyPr anchor="ctr"/>
          <a:lstStyle/>
          <a:p>
            <a:pPr algn="r" defTabSz="914400"/>
            <a:fld id="{96D53537-5FBB-4BFC-AF5D-00CABC2BE85A}" type="slidenum">
              <a:rPr lang="de-DE" sz="1200">
                <a:solidFill>
                  <a:srgbClr val="898989"/>
                </a:solidFill>
                <a:latin typeface="Calibri" pitchFamily="34" charset="0"/>
              </a:rPr>
              <a:pPr algn="r" defTabSz="914400"/>
              <a:t>25</a:t>
            </a:fld>
            <a:endParaRPr lang="de-DE" sz="1200">
              <a:solidFill>
                <a:srgbClr val="898989"/>
              </a:solidFill>
              <a:latin typeface="Calibri" pitchFamily="34" charset="0"/>
            </a:endParaRPr>
          </a:p>
        </p:txBody>
      </p:sp>
      <p:sp>
        <p:nvSpPr>
          <p:cNvPr id="44" name="Titel 1"/>
          <p:cNvSpPr>
            <a:spLocks noGrp="1"/>
          </p:cNvSpPr>
          <p:nvPr>
            <p:ph type="title" idx="4294967295"/>
          </p:nvPr>
        </p:nvSpPr>
        <p:spPr bwMode="gray">
          <a:xfrm>
            <a:off x="323850" y="157163"/>
            <a:ext cx="8496300" cy="615950"/>
          </a:xfrm>
        </p:spPr>
        <p:txBody>
          <a:bodyPr rtlCol="0">
            <a:noAutofit/>
          </a:bodyPr>
          <a:lstStyle/>
          <a:p>
            <a:pPr algn="r" eaLnBrk="1" fontAlgn="auto" hangingPunct="1">
              <a:spcAft>
                <a:spcPts val="0"/>
              </a:spcAft>
              <a:defRPr/>
            </a:pPr>
            <a:r>
              <a:rPr lang="en-US" noProof="1" smtClean="0">
                <a:solidFill>
                  <a:schemeClr val="bg1">
                    <a:lumMod val="95000"/>
                  </a:schemeClr>
                </a:solidFill>
              </a:rPr>
              <a:t>Differentiators</a:t>
            </a:r>
            <a:endParaRPr lang="en-US" b="0" noProof="1">
              <a:solidFill>
                <a:schemeClr val="bg1">
                  <a:lumMod val="95000"/>
                </a:schemeClr>
              </a:solidFill>
            </a:endParaRPr>
          </a:p>
        </p:txBody>
      </p:sp>
      <p:pic>
        <p:nvPicPr>
          <p:cNvPr id="34" name="Picture 33"/>
          <p:cNvPicPr>
            <a:picLocks noChangeAspect="1"/>
          </p:cNvPicPr>
          <p:nvPr/>
        </p:nvPicPr>
        <p:blipFill rotWithShape="1">
          <a:blip r:embed="rId3">
            <a:extLst/>
          </a:blip>
          <a:srcRect l="8652" r="27430"/>
          <a:stretch/>
        </p:blipFill>
        <p:spPr>
          <a:xfrm>
            <a:off x="1030610" y="2669386"/>
            <a:ext cx="720079" cy="1126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Picture 35"/>
          <p:cNvPicPr>
            <a:picLocks noChangeAspect="1"/>
          </p:cNvPicPr>
          <p:nvPr/>
        </p:nvPicPr>
        <p:blipFill rotWithShape="1">
          <a:blip r:embed="rId4" cstate="print">
            <a:extLst/>
          </a:blip>
          <a:srcRect r="3932"/>
          <a:stretch/>
        </p:blipFill>
        <p:spPr>
          <a:xfrm>
            <a:off x="1792268" y="2703487"/>
            <a:ext cx="720079" cy="1126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p:cNvPicPr>
            <a:picLocks noChangeAspect="1"/>
          </p:cNvPicPr>
          <p:nvPr/>
        </p:nvPicPr>
        <p:blipFill rotWithShape="1">
          <a:blip r:embed="rId5">
            <a:extLst/>
          </a:blip>
          <a:srcRect l="30683" r="33118" b="9843"/>
          <a:stretch/>
        </p:blipFill>
        <p:spPr>
          <a:xfrm>
            <a:off x="184771" y="2655260"/>
            <a:ext cx="717780" cy="1140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Picture 39"/>
          <p:cNvPicPr>
            <a:picLocks noChangeAspect="1"/>
          </p:cNvPicPr>
          <p:nvPr/>
        </p:nvPicPr>
        <p:blipFill>
          <a:blip r:embed="rId6" cstate="print">
            <a:extLst/>
          </a:blip>
          <a:stretch>
            <a:fillRect/>
          </a:stretch>
        </p:blipFill>
        <p:spPr>
          <a:xfrm>
            <a:off x="533460" y="3513375"/>
            <a:ext cx="720179" cy="11360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 name="Picture 40"/>
          <p:cNvPicPr>
            <a:picLocks noChangeAspect="1"/>
          </p:cNvPicPr>
          <p:nvPr/>
        </p:nvPicPr>
        <p:blipFill rotWithShape="1">
          <a:blip r:embed="rId7">
            <a:extLst/>
          </a:blip>
          <a:srcRect l="11221" r="11005" b="12"/>
          <a:stretch/>
        </p:blipFill>
        <p:spPr>
          <a:xfrm>
            <a:off x="2101777" y="3513375"/>
            <a:ext cx="718177" cy="1135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2" name="Picture 41"/>
          <p:cNvPicPr>
            <a:picLocks noChangeAspect="1"/>
          </p:cNvPicPr>
          <p:nvPr/>
        </p:nvPicPr>
        <p:blipFill rotWithShape="1">
          <a:blip r:embed="rId8">
            <a:extLst/>
          </a:blip>
          <a:srcRect l="20236" r="16313"/>
          <a:stretch/>
        </p:blipFill>
        <p:spPr>
          <a:xfrm>
            <a:off x="1253639" y="3517553"/>
            <a:ext cx="718177" cy="1131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TextBox 42"/>
          <p:cNvSpPr txBox="1"/>
          <p:nvPr/>
        </p:nvSpPr>
        <p:spPr>
          <a:xfrm>
            <a:off x="0" y="1205741"/>
            <a:ext cx="3042745" cy="1384995"/>
          </a:xfrm>
          <a:prstGeom prst="rect">
            <a:avLst/>
          </a:prstGeom>
          <a:noFill/>
        </p:spPr>
        <p:txBody>
          <a:bodyPr wrap="square" rtlCol="0">
            <a:spAutoFit/>
          </a:bodyPr>
          <a:lstStyle/>
          <a:p>
            <a:pPr algn="ctr"/>
            <a:r>
              <a:rPr lang="en-US" b="1" dirty="0" smtClean="0">
                <a:solidFill>
                  <a:schemeClr val="tx1">
                    <a:lumMod val="75000"/>
                    <a:lumOff val="25000"/>
                  </a:schemeClr>
                </a:solidFill>
              </a:rPr>
              <a:t>Celebrity Driven </a:t>
            </a:r>
          </a:p>
          <a:p>
            <a:pPr algn="ctr"/>
            <a:r>
              <a:rPr lang="en-US" b="1" dirty="0" smtClean="0">
                <a:solidFill>
                  <a:schemeClr val="tx1">
                    <a:lumMod val="75000"/>
                    <a:lumOff val="25000"/>
                  </a:schemeClr>
                </a:solidFill>
              </a:rPr>
              <a:t>Acquisition</a:t>
            </a:r>
          </a:p>
          <a:p>
            <a:pPr algn="ctr"/>
            <a:r>
              <a:rPr lang="en-US" sz="1200" b="1" dirty="0" smtClean="0">
                <a:solidFill>
                  <a:schemeClr val="tx1">
                    <a:lumMod val="75000"/>
                    <a:lumOff val="25000"/>
                  </a:schemeClr>
                </a:solidFill>
              </a:rPr>
              <a:t>It takes more than friends to change bad habits. Celebrities are used a customer acquisition and engagement driver. </a:t>
            </a:r>
            <a:endParaRPr lang="en-US" sz="1200" b="1" dirty="0">
              <a:solidFill>
                <a:schemeClr val="tx1">
                  <a:lumMod val="75000"/>
                  <a:lumOff val="25000"/>
                </a:schemeClr>
              </a:solidFill>
            </a:endParaRPr>
          </a:p>
        </p:txBody>
      </p:sp>
      <p:sp>
        <p:nvSpPr>
          <p:cNvPr id="45" name="TextBox 44"/>
          <p:cNvSpPr txBox="1"/>
          <p:nvPr/>
        </p:nvSpPr>
        <p:spPr>
          <a:xfrm>
            <a:off x="3187174" y="1411793"/>
            <a:ext cx="2814327" cy="369332"/>
          </a:xfrm>
          <a:prstGeom prst="rect">
            <a:avLst/>
          </a:prstGeom>
          <a:noFill/>
        </p:spPr>
        <p:txBody>
          <a:bodyPr wrap="square" rtlCol="0">
            <a:spAutoFit/>
          </a:bodyPr>
          <a:lstStyle/>
          <a:p>
            <a:pPr algn="ctr"/>
            <a:r>
              <a:rPr lang="en-US" b="1" dirty="0" smtClean="0">
                <a:solidFill>
                  <a:schemeClr val="tx1">
                    <a:lumMod val="75000"/>
                    <a:lumOff val="25000"/>
                  </a:schemeClr>
                </a:solidFill>
              </a:rPr>
              <a:t>Flexible and Agnostic</a:t>
            </a:r>
          </a:p>
        </p:txBody>
      </p:sp>
      <p:sp>
        <p:nvSpPr>
          <p:cNvPr id="46" name="TextBox 45"/>
          <p:cNvSpPr txBox="1"/>
          <p:nvPr/>
        </p:nvSpPr>
        <p:spPr>
          <a:xfrm>
            <a:off x="6153901" y="1214451"/>
            <a:ext cx="2814327" cy="1107996"/>
          </a:xfrm>
          <a:prstGeom prst="rect">
            <a:avLst/>
          </a:prstGeom>
          <a:noFill/>
        </p:spPr>
        <p:txBody>
          <a:bodyPr wrap="square" rtlCol="0">
            <a:spAutoFit/>
          </a:bodyPr>
          <a:lstStyle/>
          <a:p>
            <a:pPr algn="ctr"/>
            <a:r>
              <a:rPr lang="en-US" b="1" dirty="0" smtClean="0">
                <a:solidFill>
                  <a:schemeClr val="tx1">
                    <a:lumMod val="75000"/>
                    <a:lumOff val="25000"/>
                  </a:schemeClr>
                </a:solidFill>
              </a:rPr>
              <a:t>IP Driven</a:t>
            </a:r>
          </a:p>
          <a:p>
            <a:pPr algn="ctr"/>
            <a:r>
              <a:rPr lang="en-US" sz="1200" b="1" dirty="0" smtClean="0">
                <a:solidFill>
                  <a:schemeClr val="tx1">
                    <a:lumMod val="75000"/>
                    <a:lumOff val="25000"/>
                  </a:schemeClr>
                </a:solidFill>
              </a:rPr>
              <a:t>Patent Pending Rules Engine Matches profile and online behavior to specific product, content and deals. </a:t>
            </a:r>
          </a:p>
        </p:txBody>
      </p:sp>
      <p:sp>
        <p:nvSpPr>
          <p:cNvPr id="5" name="AutoShape 2" descr="Olympia Dukak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Olympia Dukaki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Olympia Dukaki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Rounded Rectangle 54"/>
          <p:cNvSpPr/>
          <p:nvPr/>
        </p:nvSpPr>
        <p:spPr>
          <a:xfrm>
            <a:off x="6344973" y="2601790"/>
            <a:ext cx="1194851" cy="32475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solidFill>
                  <a:schemeClr val="tx1">
                    <a:lumMod val="75000"/>
                    <a:lumOff val="25000"/>
                  </a:schemeClr>
                </a:solidFill>
              </a:rPr>
              <a:t>Dashboard</a:t>
            </a:r>
            <a:endParaRPr lang="en-US" sz="1200" dirty="0">
              <a:solidFill>
                <a:schemeClr val="tx1">
                  <a:lumMod val="75000"/>
                  <a:lumOff val="25000"/>
                </a:schemeClr>
              </a:solidFill>
            </a:endParaRPr>
          </a:p>
        </p:txBody>
      </p:sp>
      <p:sp>
        <p:nvSpPr>
          <p:cNvPr id="56" name="Rounded Rectangle 55"/>
          <p:cNvSpPr/>
          <p:nvPr/>
        </p:nvSpPr>
        <p:spPr>
          <a:xfrm>
            <a:off x="7640373" y="2614872"/>
            <a:ext cx="1066899" cy="31167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solidFill>
                  <a:schemeClr val="tx1">
                    <a:lumMod val="75000"/>
                    <a:lumOff val="25000"/>
                  </a:schemeClr>
                </a:solidFill>
              </a:rPr>
              <a:t>Mobile</a:t>
            </a:r>
            <a:endParaRPr lang="en-US" sz="1200" dirty="0">
              <a:solidFill>
                <a:schemeClr val="tx1">
                  <a:lumMod val="75000"/>
                  <a:lumOff val="25000"/>
                </a:schemeClr>
              </a:solidFill>
            </a:endParaRPr>
          </a:p>
        </p:txBody>
      </p:sp>
      <p:sp>
        <p:nvSpPr>
          <p:cNvPr id="57" name="Rounded Rectangle 56"/>
          <p:cNvSpPr/>
          <p:nvPr/>
        </p:nvSpPr>
        <p:spPr>
          <a:xfrm>
            <a:off x="6344973" y="3401976"/>
            <a:ext cx="2362299" cy="32475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solidFill>
                  <a:schemeClr val="tx1">
                    <a:lumMod val="75000"/>
                    <a:lumOff val="25000"/>
                  </a:schemeClr>
                </a:solidFill>
              </a:rPr>
              <a:t>Transaction</a:t>
            </a:r>
            <a:endParaRPr lang="en-US" sz="1200" dirty="0">
              <a:solidFill>
                <a:schemeClr val="tx1">
                  <a:lumMod val="75000"/>
                  <a:lumOff val="25000"/>
                </a:schemeClr>
              </a:solidFill>
            </a:endParaRPr>
          </a:p>
        </p:txBody>
      </p:sp>
      <p:sp>
        <p:nvSpPr>
          <p:cNvPr id="58" name="Rounded Rectangle 57"/>
          <p:cNvSpPr/>
          <p:nvPr/>
        </p:nvSpPr>
        <p:spPr>
          <a:xfrm>
            <a:off x="6344973" y="3010145"/>
            <a:ext cx="1167494" cy="32475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solidFill>
                  <a:schemeClr val="tx1">
                    <a:lumMod val="75000"/>
                    <a:lumOff val="25000"/>
                  </a:schemeClr>
                </a:solidFill>
              </a:rPr>
              <a:t>Video &amp; Content</a:t>
            </a:r>
            <a:endParaRPr lang="en-US" sz="1200" dirty="0">
              <a:solidFill>
                <a:schemeClr val="tx1">
                  <a:lumMod val="75000"/>
                  <a:lumOff val="25000"/>
                </a:schemeClr>
              </a:solidFill>
            </a:endParaRPr>
          </a:p>
        </p:txBody>
      </p:sp>
      <p:sp>
        <p:nvSpPr>
          <p:cNvPr id="59" name="Rounded Rectangle 58"/>
          <p:cNvSpPr/>
          <p:nvPr/>
        </p:nvSpPr>
        <p:spPr>
          <a:xfrm>
            <a:off x="7613077" y="3009485"/>
            <a:ext cx="1094196" cy="32541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solidFill>
                  <a:schemeClr val="tx1">
                    <a:lumMod val="75000"/>
                    <a:lumOff val="25000"/>
                  </a:schemeClr>
                </a:solidFill>
              </a:rPr>
              <a:t>Games</a:t>
            </a:r>
            <a:endParaRPr lang="en-US" sz="1200" dirty="0">
              <a:solidFill>
                <a:schemeClr val="tx1">
                  <a:lumMod val="75000"/>
                  <a:lumOff val="25000"/>
                </a:schemeClr>
              </a:solidFill>
            </a:endParaRPr>
          </a:p>
        </p:txBody>
      </p:sp>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2136" y="3851470"/>
            <a:ext cx="946150"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ounded Rectangle 64"/>
          <p:cNvSpPr/>
          <p:nvPr/>
        </p:nvSpPr>
        <p:spPr>
          <a:xfrm>
            <a:off x="6360893" y="5033406"/>
            <a:ext cx="1194851" cy="324759"/>
          </a:xfrm>
          <a:prstGeom prst="roundRect">
            <a:avLst/>
          </a:prstGeom>
          <a:solidFill>
            <a:srgbClr val="92D05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solidFill>
                  <a:schemeClr val="tx1">
                    <a:lumMod val="75000"/>
                    <a:lumOff val="25000"/>
                  </a:schemeClr>
                </a:solidFill>
              </a:rPr>
              <a:t>Physician Data</a:t>
            </a:r>
            <a:endParaRPr lang="en-US" sz="1200" dirty="0">
              <a:solidFill>
                <a:schemeClr val="tx1">
                  <a:lumMod val="75000"/>
                  <a:lumOff val="25000"/>
                </a:schemeClr>
              </a:solidFill>
            </a:endParaRPr>
          </a:p>
        </p:txBody>
      </p:sp>
      <p:sp>
        <p:nvSpPr>
          <p:cNvPr id="66" name="Rounded Rectangle 65"/>
          <p:cNvSpPr/>
          <p:nvPr/>
        </p:nvSpPr>
        <p:spPr>
          <a:xfrm>
            <a:off x="7656293" y="5046488"/>
            <a:ext cx="1066899" cy="311677"/>
          </a:xfrm>
          <a:prstGeom prst="roundRect">
            <a:avLst/>
          </a:prstGeom>
          <a:solidFill>
            <a:srgbClr val="92D05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solidFill>
                  <a:schemeClr val="tx1">
                    <a:lumMod val="75000"/>
                    <a:lumOff val="25000"/>
                  </a:schemeClr>
                </a:solidFill>
              </a:rPr>
              <a:t>Devices</a:t>
            </a:r>
            <a:endParaRPr lang="en-US" sz="1200" dirty="0">
              <a:solidFill>
                <a:schemeClr val="tx1">
                  <a:lumMod val="75000"/>
                  <a:lumOff val="25000"/>
                </a:schemeClr>
              </a:solidFill>
            </a:endParaRPr>
          </a:p>
        </p:txBody>
      </p:sp>
      <p:sp>
        <p:nvSpPr>
          <p:cNvPr id="67" name="Rounded Rectangle 66"/>
          <p:cNvSpPr/>
          <p:nvPr/>
        </p:nvSpPr>
        <p:spPr>
          <a:xfrm>
            <a:off x="6360893" y="5833592"/>
            <a:ext cx="2362299" cy="324759"/>
          </a:xfrm>
          <a:prstGeom prst="roundRect">
            <a:avLst/>
          </a:prstGeom>
          <a:solidFill>
            <a:srgbClr val="92D05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solidFill>
                  <a:schemeClr val="tx1">
                    <a:lumMod val="75000"/>
                    <a:lumOff val="25000"/>
                  </a:schemeClr>
                </a:solidFill>
              </a:rPr>
              <a:t>Retail Inventory</a:t>
            </a:r>
            <a:endParaRPr lang="en-US" sz="1200" dirty="0">
              <a:solidFill>
                <a:schemeClr val="tx1">
                  <a:lumMod val="75000"/>
                  <a:lumOff val="25000"/>
                </a:schemeClr>
              </a:solidFill>
            </a:endParaRPr>
          </a:p>
        </p:txBody>
      </p:sp>
      <p:sp>
        <p:nvSpPr>
          <p:cNvPr id="68" name="Rounded Rectangle 67"/>
          <p:cNvSpPr/>
          <p:nvPr/>
        </p:nvSpPr>
        <p:spPr>
          <a:xfrm>
            <a:off x="6360893" y="5441761"/>
            <a:ext cx="1167494" cy="324758"/>
          </a:xfrm>
          <a:prstGeom prst="roundRect">
            <a:avLst/>
          </a:prstGeom>
          <a:solidFill>
            <a:srgbClr val="92D05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solidFill>
                  <a:schemeClr val="tx1">
                    <a:lumMod val="75000"/>
                    <a:lumOff val="25000"/>
                  </a:schemeClr>
                </a:solidFill>
              </a:rPr>
              <a:t>Apps and Games</a:t>
            </a:r>
            <a:endParaRPr lang="en-US" sz="1200" dirty="0">
              <a:solidFill>
                <a:schemeClr val="tx1">
                  <a:lumMod val="75000"/>
                  <a:lumOff val="25000"/>
                </a:schemeClr>
              </a:solidFill>
            </a:endParaRPr>
          </a:p>
        </p:txBody>
      </p:sp>
      <p:sp>
        <p:nvSpPr>
          <p:cNvPr id="69" name="Rounded Rectangle 68"/>
          <p:cNvSpPr/>
          <p:nvPr/>
        </p:nvSpPr>
        <p:spPr>
          <a:xfrm>
            <a:off x="7628997" y="5441101"/>
            <a:ext cx="1094196" cy="325417"/>
          </a:xfrm>
          <a:prstGeom prst="roundRect">
            <a:avLst/>
          </a:prstGeom>
          <a:solidFill>
            <a:srgbClr val="92D05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solidFill>
                  <a:schemeClr val="tx1">
                    <a:lumMod val="75000"/>
                    <a:lumOff val="25000"/>
                  </a:schemeClr>
                </a:solidFill>
              </a:rPr>
              <a:t>Content</a:t>
            </a:r>
            <a:endParaRPr lang="en-US" sz="1200" dirty="0">
              <a:solidFill>
                <a:schemeClr val="tx1">
                  <a:lumMod val="75000"/>
                  <a:lumOff val="25000"/>
                </a:schemeClr>
              </a:solidFill>
            </a:endParaRPr>
          </a:p>
        </p:txBody>
      </p:sp>
      <p:sp>
        <p:nvSpPr>
          <p:cNvPr id="9" name="TextBox 8"/>
          <p:cNvSpPr txBox="1"/>
          <p:nvPr/>
        </p:nvSpPr>
        <p:spPr>
          <a:xfrm>
            <a:off x="3042746" y="1898238"/>
            <a:ext cx="3111156" cy="4262705"/>
          </a:xfrm>
          <a:prstGeom prst="rect">
            <a:avLst/>
          </a:prstGeom>
          <a:noFill/>
        </p:spPr>
        <p:txBody>
          <a:bodyPr wrap="square" rtlCol="0">
            <a:spAutoFit/>
          </a:bodyPr>
          <a:lstStyle/>
          <a:p>
            <a:pPr algn="ctr"/>
            <a:r>
              <a:rPr lang="en-US" sz="1400" i="1" dirty="0" smtClean="0"/>
              <a:t>can work with any device</a:t>
            </a:r>
          </a:p>
          <a:p>
            <a:pPr algn="ctr"/>
            <a:endParaRPr lang="en-US" sz="1400" dirty="0"/>
          </a:p>
          <a:p>
            <a:pPr algn="ctr"/>
            <a:endParaRPr lang="en-US" sz="1400" dirty="0" smtClean="0"/>
          </a:p>
          <a:p>
            <a:pPr algn="ctr"/>
            <a:endParaRPr lang="en-US" sz="1400" dirty="0"/>
          </a:p>
          <a:p>
            <a:pPr algn="ctr"/>
            <a:endParaRPr lang="en-US" sz="1400" dirty="0" smtClean="0"/>
          </a:p>
          <a:p>
            <a:pPr algn="ctr"/>
            <a:endParaRPr lang="en-US" sz="1400" dirty="0" smtClean="0"/>
          </a:p>
          <a:p>
            <a:pPr algn="ctr"/>
            <a:r>
              <a:rPr lang="en-US" sz="1400" i="1" dirty="0" smtClean="0"/>
              <a:t>can sync with any retailer inventory</a:t>
            </a:r>
          </a:p>
          <a:p>
            <a:pPr algn="ctr"/>
            <a:endParaRPr lang="en-US" sz="1400" dirty="0"/>
          </a:p>
          <a:p>
            <a:pPr algn="ctr"/>
            <a:endParaRPr lang="en-US" sz="1400" dirty="0" smtClean="0"/>
          </a:p>
          <a:p>
            <a:pPr algn="ctr"/>
            <a:endParaRPr lang="en-US" sz="1400" dirty="0"/>
          </a:p>
          <a:p>
            <a:pPr algn="ctr"/>
            <a:endParaRPr lang="en-US" sz="1400" dirty="0" smtClean="0"/>
          </a:p>
          <a:p>
            <a:pPr algn="ctr"/>
            <a:endParaRPr lang="en-US" sz="1400" dirty="0" smtClean="0"/>
          </a:p>
          <a:p>
            <a:pPr algn="ctr"/>
            <a:endParaRPr lang="en-US" sz="1400" dirty="0"/>
          </a:p>
          <a:p>
            <a:pPr algn="ctr"/>
            <a:endParaRPr lang="en-US" sz="1400" dirty="0" smtClean="0"/>
          </a:p>
          <a:p>
            <a:pPr algn="ctr"/>
            <a:r>
              <a:rPr lang="en-US" sz="1400" i="1" dirty="0"/>
              <a:t>e</a:t>
            </a:r>
            <a:r>
              <a:rPr lang="en-US" sz="1400" i="1" dirty="0" smtClean="0"/>
              <a:t>ntire platform can be redesigned to support myriad of needs</a:t>
            </a:r>
            <a:br>
              <a:rPr lang="en-US" sz="1400" i="1" dirty="0" smtClean="0"/>
            </a:br>
            <a:endParaRPr lang="en-US" sz="1400" i="1" dirty="0"/>
          </a:p>
          <a:p>
            <a:pPr algn="ctr"/>
            <a:r>
              <a:rPr lang="en-US" sz="1100" i="1" dirty="0" smtClean="0"/>
              <a:t>GoodChime for Employers</a:t>
            </a:r>
            <a:br>
              <a:rPr lang="en-US" sz="1100" i="1" dirty="0" smtClean="0"/>
            </a:br>
            <a:r>
              <a:rPr lang="en-US" sz="1100" i="1" dirty="0" smtClean="0"/>
              <a:t>GoodChime for Physicians</a:t>
            </a:r>
          </a:p>
          <a:p>
            <a:pPr algn="ctr"/>
            <a:r>
              <a:rPr lang="en-US" sz="1100" i="1" dirty="0" smtClean="0"/>
              <a:t>GoodChime for Broadcasters</a:t>
            </a:r>
            <a:endParaRPr lang="en-US" sz="1100" i="1" dirty="0"/>
          </a:p>
        </p:txBody>
      </p:sp>
      <p:pic>
        <p:nvPicPr>
          <p:cNvPr id="71" name="Picture 8" descr="https://encrypted-tbn0.google.com/images?q=tbn:ANd9GcTUGD-gRl87wbnXouTwEk77U9WzaWGB_Go53Fd_qiX7VJPT7EM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73809" y="2355354"/>
            <a:ext cx="397948" cy="39794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2" descr="https://encrypted-tbn2.google.com/images?q=tbn:ANd9GcTUXRyNwfdrAOpcvxaMcgph95SGf2Nkjv3TU6wSS1J7yHDH82qUfw"/>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09214" y="2426078"/>
            <a:ext cx="544691" cy="17924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5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66601" y="2762980"/>
            <a:ext cx="405156" cy="2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81" descr="https://encrypted-tbn2.google.com/images?q=tbn:ANd9GcST6ghwuQffFogYbkDGq9KTHadEBPZmQQRd2k3q-GNT5mEcbiBHmQ"/>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0080" y="2785805"/>
            <a:ext cx="685738" cy="14694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ttps://encrypted-tbn2.google.com/images?q=tbn:ANd9GcSWRN2nW7r72ORNWuF7h2p0p_u-ARC4RCHG834uTbuM1JMs4Ke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89964" y="3605038"/>
            <a:ext cx="662214" cy="381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https://encrypted-tbn2.google.com/images?q=tbn:ANd9GcRbLHPekKY9vReJfoOWEuPhRewjFz9TeOWf5J3kJaHa8MAeJlL5R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24589" y="3567708"/>
            <a:ext cx="1066800" cy="34213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https://encrypted-tbn1.google.com/images?q=tbn:ANd9GcSvPxpmUGuShR7B2ib3gRCg9B0rEwo-cGn-Vi5tyjkoslxu64fZ"/>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13764" y="4067038"/>
            <a:ext cx="1039425" cy="3762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8" descr="https://encrypted-tbn3.google.com/images?q=tbn:ANd9GcSghcFec7rbJ8oMi3zWSM2FbvlXt_uDfhPd5dZCz8U19VUM3qu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219171" y="3564094"/>
            <a:ext cx="617154" cy="40549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0" descr="https://encrypted-tbn0.google.com/images?q=tbn:ANd9GcSJ9TdV43vfGOPFAA8tWQqTNbjaklpjwBcMcOsvzAzffSn_gr0iv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68368" y="4516614"/>
            <a:ext cx="731536" cy="16548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50" descr="https://encrypted-tbn3.google.com/images?q=tbn:ANd9GcThpcHU_g7to-3w2_kU5S37QJPAXdQzmOQXk4ihnxz0PcxCxbsd"/>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46010" y="3986038"/>
            <a:ext cx="524733" cy="44699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0" descr="https://encrypted-tbn0.google.com/images?q=tbn:ANd9GcRGipmkzpqoM29FU4XPXGaSjwioZTNfoW8eMFAi4Ka-bETs6j4Wmk_JlnZX"/>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114966" y="4009788"/>
            <a:ext cx="685800" cy="36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202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Captive Audience Based On Volume</a:t>
            </a:r>
            <a:endParaRPr lang="en-US" dirty="0"/>
          </a:p>
        </p:txBody>
      </p:sp>
      <p:sp>
        <p:nvSpPr>
          <p:cNvPr id="3" name="Text Placeholder 2"/>
          <p:cNvSpPr>
            <a:spLocks noGrp="1"/>
          </p:cNvSpPr>
          <p:nvPr>
            <p:ph type="body" sz="quarter" idx="13"/>
          </p:nvPr>
        </p:nvSpPr>
        <p:spPr/>
        <p:txBody>
          <a:bodyPr/>
          <a:lstStyle/>
          <a:p>
            <a:endParaRPr lang="en-US"/>
          </a:p>
        </p:txBody>
      </p:sp>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3</a:t>
            </a:fld>
            <a:endParaRPr lang="de-DE" dirty="0"/>
          </a:p>
        </p:txBody>
      </p:sp>
      <p:sp>
        <p:nvSpPr>
          <p:cNvPr id="9" name="Rounded Rectangular Callout 8"/>
          <p:cNvSpPr/>
          <p:nvPr/>
        </p:nvSpPr>
        <p:spPr bwMode="auto">
          <a:xfrm>
            <a:off x="583327" y="1182408"/>
            <a:ext cx="6684575" cy="1592323"/>
          </a:xfrm>
          <a:prstGeom prst="wedgeRoundRectCallout">
            <a:avLst/>
          </a:prstGeom>
          <a:ln>
            <a:headEnd/>
            <a:tailEn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dirty="0"/>
          </a:p>
        </p:txBody>
      </p:sp>
      <p:sp>
        <p:nvSpPr>
          <p:cNvPr id="8" name="TextBox 7"/>
          <p:cNvSpPr txBox="1"/>
          <p:nvPr/>
        </p:nvSpPr>
        <p:spPr>
          <a:xfrm>
            <a:off x="741776" y="1277589"/>
            <a:ext cx="7529279" cy="954107"/>
          </a:xfrm>
          <a:prstGeom prst="rect">
            <a:avLst/>
          </a:prstGeom>
          <a:noFill/>
        </p:spPr>
        <p:txBody>
          <a:bodyPr wrap="square" rtlCol="0">
            <a:spAutoFit/>
          </a:bodyPr>
          <a:lstStyle/>
          <a:p>
            <a:r>
              <a:rPr lang="en-US" sz="2800" dirty="0" smtClean="0">
                <a:solidFill>
                  <a:schemeClr val="accent1">
                    <a:lumMod val="75000"/>
                  </a:schemeClr>
                </a:solidFill>
              </a:rPr>
              <a:t>“1 </a:t>
            </a:r>
            <a:r>
              <a:rPr lang="en-US" sz="2800" dirty="0">
                <a:solidFill>
                  <a:schemeClr val="accent1">
                    <a:lumMod val="75000"/>
                  </a:schemeClr>
                </a:solidFill>
              </a:rPr>
              <a:t>In 5 Use Facebook To Make Health </a:t>
            </a:r>
            <a:r>
              <a:rPr lang="en-US" sz="2800" dirty="0" smtClean="0">
                <a:solidFill>
                  <a:schemeClr val="accent1">
                    <a:lumMod val="75000"/>
                  </a:schemeClr>
                </a:solidFill>
              </a:rPr>
              <a:t>Decisions” </a:t>
            </a:r>
            <a:r>
              <a:rPr lang="en-US" sz="1400" dirty="0" smtClean="0">
                <a:solidFill>
                  <a:schemeClr val="tx1">
                    <a:lumMod val="75000"/>
                    <a:lumOff val="25000"/>
                  </a:schemeClr>
                </a:solidFill>
              </a:rPr>
              <a:t>Source: </a:t>
            </a:r>
            <a:r>
              <a:rPr lang="en-US" sz="1400" dirty="0" smtClean="0">
                <a:solidFill>
                  <a:schemeClr val="tx1">
                    <a:lumMod val="75000"/>
                    <a:lumOff val="25000"/>
                  </a:schemeClr>
                </a:solidFill>
                <a:hlinkClick r:id="rId2"/>
              </a:rPr>
              <a:t>www.allfacebook.com</a:t>
            </a:r>
            <a:r>
              <a:rPr lang="en-US" sz="1400" dirty="0" smtClean="0">
                <a:solidFill>
                  <a:schemeClr val="tx1">
                    <a:lumMod val="75000"/>
                    <a:lumOff val="25000"/>
                  </a:schemeClr>
                </a:solidFill>
              </a:rPr>
              <a:t>, March 2011</a:t>
            </a:r>
            <a:endParaRPr lang="en-US" sz="1400" dirty="0">
              <a:solidFill>
                <a:schemeClr val="tx1">
                  <a:lumMod val="75000"/>
                  <a:lumOff val="25000"/>
                </a:schemeClr>
              </a:solidFill>
            </a:endParaRPr>
          </a:p>
        </p:txBody>
      </p:sp>
      <p:sp>
        <p:nvSpPr>
          <p:cNvPr id="10" name="Rounded Rectangular Callout 9"/>
          <p:cNvSpPr/>
          <p:nvPr/>
        </p:nvSpPr>
        <p:spPr bwMode="auto">
          <a:xfrm>
            <a:off x="3261626" y="2201915"/>
            <a:ext cx="5882374" cy="2393734"/>
          </a:xfrm>
          <a:prstGeom prst="wedgeRoundRectCallout">
            <a:avLst/>
          </a:prstGeom>
          <a:solidFill>
            <a:srgbClr val="92D050"/>
          </a:solidFill>
          <a:ln>
            <a:headEnd/>
            <a:tailEn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dirty="0"/>
          </a:p>
        </p:txBody>
      </p:sp>
      <p:sp>
        <p:nvSpPr>
          <p:cNvPr id="11" name="TextBox 10"/>
          <p:cNvSpPr txBox="1"/>
          <p:nvPr/>
        </p:nvSpPr>
        <p:spPr>
          <a:xfrm>
            <a:off x="3398423" y="2352174"/>
            <a:ext cx="5608780" cy="1600438"/>
          </a:xfrm>
          <a:prstGeom prst="rect">
            <a:avLst/>
          </a:prstGeom>
          <a:noFill/>
        </p:spPr>
        <p:txBody>
          <a:bodyPr wrap="square" rtlCol="0">
            <a:spAutoFit/>
          </a:bodyPr>
          <a:lstStyle/>
          <a:p>
            <a:r>
              <a:rPr lang="en-US" sz="2800" dirty="0">
                <a:solidFill>
                  <a:schemeClr val="tx1">
                    <a:lumMod val="75000"/>
                    <a:lumOff val="25000"/>
                  </a:schemeClr>
                </a:solidFill>
              </a:rPr>
              <a:t>“More people using Facebook for health info before face time with a physician” </a:t>
            </a:r>
            <a:r>
              <a:rPr lang="en-US" sz="2800" dirty="0" smtClean="0">
                <a:solidFill>
                  <a:schemeClr val="accent1">
                    <a:lumMod val="75000"/>
                  </a:schemeClr>
                </a:solidFill>
              </a:rPr>
              <a:t/>
            </a:r>
            <a:br>
              <a:rPr lang="en-US" sz="2800" dirty="0" smtClean="0">
                <a:solidFill>
                  <a:schemeClr val="accent1">
                    <a:lumMod val="75000"/>
                  </a:schemeClr>
                </a:solidFill>
              </a:rPr>
            </a:br>
            <a:r>
              <a:rPr lang="en-US" sz="1400" dirty="0" smtClean="0">
                <a:solidFill>
                  <a:schemeClr val="tx1">
                    <a:lumMod val="75000"/>
                    <a:lumOff val="25000"/>
                  </a:schemeClr>
                </a:solidFill>
              </a:rPr>
              <a:t>Source: National Resource Corporation, May 2011</a:t>
            </a:r>
            <a:endParaRPr lang="en-US" sz="1400" dirty="0">
              <a:solidFill>
                <a:schemeClr val="tx1">
                  <a:lumMod val="75000"/>
                  <a:lumOff val="25000"/>
                </a:schemeClr>
              </a:solidFill>
            </a:endParaRPr>
          </a:p>
        </p:txBody>
      </p:sp>
      <p:sp>
        <p:nvSpPr>
          <p:cNvPr id="12" name="Rounded Rectangular Callout 11"/>
          <p:cNvSpPr/>
          <p:nvPr/>
        </p:nvSpPr>
        <p:spPr bwMode="auto">
          <a:xfrm>
            <a:off x="1385528" y="3952612"/>
            <a:ext cx="5882374" cy="2212530"/>
          </a:xfrm>
          <a:prstGeom prst="wedgeRoundRectCallout">
            <a:avLst/>
          </a:prstGeom>
          <a:solidFill>
            <a:srgbClr val="FFFF66"/>
          </a:solidFill>
          <a:ln>
            <a:headEnd/>
            <a:tailEn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dirty="0"/>
          </a:p>
        </p:txBody>
      </p:sp>
      <p:sp>
        <p:nvSpPr>
          <p:cNvPr id="13" name="TextBox 12"/>
          <p:cNvSpPr txBox="1"/>
          <p:nvPr/>
        </p:nvSpPr>
        <p:spPr>
          <a:xfrm>
            <a:off x="1522325" y="3952612"/>
            <a:ext cx="5608780" cy="2031325"/>
          </a:xfrm>
          <a:prstGeom prst="rect">
            <a:avLst/>
          </a:prstGeom>
          <a:noFill/>
        </p:spPr>
        <p:txBody>
          <a:bodyPr wrap="square" rtlCol="0">
            <a:spAutoFit/>
          </a:bodyPr>
          <a:lstStyle/>
          <a:p>
            <a:r>
              <a:rPr lang="en-US" sz="2800" dirty="0" smtClean="0">
                <a:solidFill>
                  <a:schemeClr val="tx1">
                    <a:lumMod val="75000"/>
                    <a:lumOff val="25000"/>
                  </a:schemeClr>
                </a:solidFill>
              </a:rPr>
              <a:t>“41</a:t>
            </a:r>
            <a:r>
              <a:rPr lang="en-US" sz="2800" dirty="0">
                <a:solidFill>
                  <a:schemeClr val="tx1">
                    <a:lumMod val="75000"/>
                    <a:lumOff val="25000"/>
                  </a:schemeClr>
                </a:solidFill>
              </a:rPr>
              <a:t>% </a:t>
            </a:r>
            <a:r>
              <a:rPr lang="en-US" sz="2800" dirty="0" smtClean="0">
                <a:solidFill>
                  <a:schemeClr val="tx1">
                    <a:lumMod val="75000"/>
                    <a:lumOff val="25000"/>
                  </a:schemeClr>
                </a:solidFill>
              </a:rPr>
              <a:t>use </a:t>
            </a:r>
            <a:r>
              <a:rPr lang="en-US" sz="2800" dirty="0">
                <a:solidFill>
                  <a:schemeClr val="tx1">
                    <a:lumMod val="75000"/>
                    <a:lumOff val="25000"/>
                  </a:schemeClr>
                </a:solidFill>
              </a:rPr>
              <a:t>social media sites to look for health information.  Of those, nearly 94% said Facebook was their site of choice</a:t>
            </a:r>
            <a:r>
              <a:rPr lang="en-US" sz="2800" dirty="0" smtClean="0">
                <a:solidFill>
                  <a:schemeClr val="tx1">
                    <a:lumMod val="75000"/>
                    <a:lumOff val="25000"/>
                  </a:schemeClr>
                </a:solidFill>
              </a:rPr>
              <a:t>.”</a:t>
            </a:r>
            <a:r>
              <a:rPr lang="en-US" sz="2800" dirty="0" smtClean="0">
                <a:solidFill>
                  <a:schemeClr val="accent1">
                    <a:lumMod val="75000"/>
                  </a:schemeClr>
                </a:solidFill>
              </a:rPr>
              <a:t/>
            </a:r>
            <a:br>
              <a:rPr lang="en-US" sz="2800" dirty="0" smtClean="0">
                <a:solidFill>
                  <a:schemeClr val="accent1">
                    <a:lumMod val="75000"/>
                  </a:schemeClr>
                </a:solidFill>
              </a:rPr>
            </a:br>
            <a:r>
              <a:rPr lang="en-US" sz="1400" dirty="0" smtClean="0">
                <a:solidFill>
                  <a:schemeClr val="tx1">
                    <a:lumMod val="75000"/>
                    <a:lumOff val="25000"/>
                  </a:schemeClr>
                </a:solidFill>
              </a:rPr>
              <a:t>Source: National Resource Corporation, May 2011</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1563133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Facebook As a Destination </a:t>
            </a:r>
            <a:endParaRPr lang="en-US" dirty="0"/>
          </a:p>
        </p:txBody>
      </p:sp>
      <p:sp>
        <p:nvSpPr>
          <p:cNvPr id="3" name="Text Placeholder 2"/>
          <p:cNvSpPr>
            <a:spLocks noGrp="1"/>
          </p:cNvSpPr>
          <p:nvPr>
            <p:ph type="body" sz="quarter" idx="13"/>
          </p:nvPr>
        </p:nvSpPr>
        <p:spPr/>
        <p:txBody>
          <a:bodyPr/>
          <a:lstStyle/>
          <a:p>
            <a:r>
              <a:rPr lang="en-US" dirty="0">
                <a:solidFill>
                  <a:schemeClr val="tx1">
                    <a:lumMod val="75000"/>
                    <a:lumOff val="25000"/>
                  </a:schemeClr>
                </a:solidFill>
              </a:rPr>
              <a:t>1 In 5 Use Facebook To Make Health </a:t>
            </a:r>
            <a:r>
              <a:rPr lang="en-US" dirty="0" smtClean="0">
                <a:solidFill>
                  <a:schemeClr val="tx1">
                    <a:lumMod val="75000"/>
                    <a:lumOff val="25000"/>
                  </a:schemeClr>
                </a:solidFill>
              </a:rPr>
              <a:t>Decisions*</a:t>
            </a:r>
            <a:endParaRPr lang="en-US" dirty="0">
              <a:solidFill>
                <a:schemeClr val="tx1">
                  <a:lumMod val="75000"/>
                  <a:lumOff val="25000"/>
                </a:schemeClr>
              </a:solidFill>
            </a:endParaRPr>
          </a:p>
        </p:txBody>
      </p:sp>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4</a:t>
            </a:fld>
            <a:endParaRPr lang="de-DE" dirty="0"/>
          </a:p>
        </p:txBody>
      </p:sp>
      <p:sp>
        <p:nvSpPr>
          <p:cNvPr id="9" name="TextBox 8"/>
          <p:cNvSpPr txBox="1"/>
          <p:nvPr/>
        </p:nvSpPr>
        <p:spPr>
          <a:xfrm>
            <a:off x="323850" y="6094740"/>
            <a:ext cx="5462095" cy="261610"/>
          </a:xfrm>
          <a:prstGeom prst="rect">
            <a:avLst/>
          </a:prstGeom>
          <a:noFill/>
        </p:spPr>
        <p:txBody>
          <a:bodyPr wrap="square" rtlCol="0">
            <a:spAutoFit/>
          </a:bodyPr>
          <a:lstStyle/>
          <a:p>
            <a:r>
              <a:rPr lang="en-US" sz="1100" dirty="0" smtClean="0"/>
              <a:t>* </a:t>
            </a:r>
            <a:r>
              <a:rPr lang="en-US" sz="1100" dirty="0" smtClean="0">
                <a:hlinkClick r:id="rId2"/>
              </a:rPr>
              <a:t>www.allfacebook.com</a:t>
            </a:r>
            <a:r>
              <a:rPr lang="en-US" sz="1100" dirty="0" smtClean="0"/>
              <a:t>, March 11, 2011</a:t>
            </a:r>
            <a:endParaRPr lang="en-US" sz="1100" dirty="0"/>
          </a:p>
        </p:txBody>
      </p:sp>
      <p:graphicFrame>
        <p:nvGraphicFramePr>
          <p:cNvPr id="11" name="Diagram 10"/>
          <p:cNvGraphicFramePr/>
          <p:nvPr>
            <p:extLst>
              <p:ext uri="{D42A27DB-BD31-4B8C-83A1-F6EECF244321}">
                <p14:modId xmlns:p14="http://schemas.microsoft.com/office/powerpoint/2010/main" val="3868830672"/>
              </p:ext>
            </p:extLst>
          </p:nvPr>
        </p:nvGraphicFramePr>
        <p:xfrm>
          <a:off x="2724150" y="20447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533400" y="1366085"/>
            <a:ext cx="8286750" cy="338554"/>
          </a:xfrm>
          <a:prstGeom prst="rect">
            <a:avLst/>
          </a:prstGeom>
          <a:noFill/>
        </p:spPr>
        <p:txBody>
          <a:bodyPr wrap="square" rtlCol="0">
            <a:spAutoFit/>
          </a:bodyPr>
          <a:lstStyle/>
          <a:p>
            <a:r>
              <a:rPr lang="en-US" sz="1600" dirty="0" smtClean="0"/>
              <a:t>HOW PEOPLE USE                               TO SELF DIAGNOSIS AND MAKE PURCHASES </a:t>
            </a:r>
            <a:endParaRPr lang="en-US" sz="1600" dirty="0"/>
          </a:p>
        </p:txBody>
      </p:sp>
      <p:sp>
        <p:nvSpPr>
          <p:cNvPr id="14" name="TextBox 13"/>
          <p:cNvSpPr txBox="1"/>
          <p:nvPr/>
        </p:nvSpPr>
        <p:spPr>
          <a:xfrm>
            <a:off x="2914650" y="2228850"/>
            <a:ext cx="4857750" cy="800219"/>
          </a:xfrm>
          <a:prstGeom prst="rect">
            <a:avLst/>
          </a:prstGeom>
          <a:noFill/>
        </p:spPr>
        <p:txBody>
          <a:bodyPr wrap="square" rtlCol="0">
            <a:spAutoFit/>
          </a:bodyPr>
          <a:lstStyle/>
          <a:p>
            <a:r>
              <a:rPr lang="en-US" sz="2800" dirty="0" smtClean="0">
                <a:solidFill>
                  <a:schemeClr val="bg1"/>
                </a:solidFill>
              </a:rPr>
              <a:t>WALL POST</a:t>
            </a:r>
          </a:p>
          <a:p>
            <a:r>
              <a:rPr lang="en-US" dirty="0" smtClean="0">
                <a:solidFill>
                  <a:schemeClr val="bg1"/>
                </a:solidFill>
              </a:rPr>
              <a:t>“Joey is sick, anyone else catch the flu?”</a:t>
            </a:r>
            <a:endParaRPr lang="en-US" dirty="0">
              <a:solidFill>
                <a:schemeClr val="bg1"/>
              </a:solidFill>
            </a:endParaRPr>
          </a:p>
        </p:txBody>
      </p:sp>
      <p:sp>
        <p:nvSpPr>
          <p:cNvPr id="15" name="TextBox 14"/>
          <p:cNvSpPr txBox="1"/>
          <p:nvPr/>
        </p:nvSpPr>
        <p:spPr>
          <a:xfrm>
            <a:off x="3382576" y="3638550"/>
            <a:ext cx="4857750" cy="800219"/>
          </a:xfrm>
          <a:prstGeom prst="rect">
            <a:avLst/>
          </a:prstGeom>
          <a:noFill/>
        </p:spPr>
        <p:txBody>
          <a:bodyPr wrap="square" rtlCol="0">
            <a:spAutoFit/>
          </a:bodyPr>
          <a:lstStyle/>
          <a:p>
            <a:r>
              <a:rPr lang="en-US" sz="2800" dirty="0" smtClean="0">
                <a:solidFill>
                  <a:schemeClr val="bg1"/>
                </a:solidFill>
              </a:rPr>
              <a:t>FRIEND RECC</a:t>
            </a:r>
          </a:p>
          <a:p>
            <a:r>
              <a:rPr lang="en-US" dirty="0" smtClean="0">
                <a:solidFill>
                  <a:schemeClr val="bg1"/>
                </a:solidFill>
              </a:rPr>
              <a:t>“I bought a Nettie pot for Suzy”</a:t>
            </a:r>
            <a:endParaRPr lang="en-US" dirty="0">
              <a:solidFill>
                <a:schemeClr val="bg1"/>
              </a:solidFill>
            </a:endParaRPr>
          </a:p>
        </p:txBody>
      </p:sp>
      <p:sp>
        <p:nvSpPr>
          <p:cNvPr id="17" name="TextBox 16"/>
          <p:cNvSpPr txBox="1"/>
          <p:nvPr/>
        </p:nvSpPr>
        <p:spPr>
          <a:xfrm>
            <a:off x="3763576" y="5086350"/>
            <a:ext cx="4857750" cy="800219"/>
          </a:xfrm>
          <a:prstGeom prst="rect">
            <a:avLst/>
          </a:prstGeom>
          <a:noFill/>
        </p:spPr>
        <p:txBody>
          <a:bodyPr wrap="square" rtlCol="0">
            <a:spAutoFit/>
          </a:bodyPr>
          <a:lstStyle/>
          <a:p>
            <a:r>
              <a:rPr lang="en-US" sz="2800" dirty="0" smtClean="0">
                <a:solidFill>
                  <a:schemeClr val="bg1"/>
                </a:solidFill>
              </a:rPr>
              <a:t>TRANSACT</a:t>
            </a:r>
          </a:p>
          <a:p>
            <a:r>
              <a:rPr lang="en-US" dirty="0" smtClean="0">
                <a:solidFill>
                  <a:schemeClr val="bg1"/>
                </a:solidFill>
              </a:rPr>
              <a:t>Who has best deal and where</a:t>
            </a:r>
            <a:endParaRPr lang="en-US" dirty="0">
              <a:solidFill>
                <a:schemeClr val="bg1"/>
              </a:solidFill>
            </a:endParaRPr>
          </a:p>
        </p:txBody>
      </p:sp>
      <p:pic>
        <p:nvPicPr>
          <p:cNvPr id="19" name="Picture 4" descr="https://encrypted-tbn0.gstatic.com/images?q=tbn:ANd9GcR3vPAJjI0ST8Tk71kz8ySnwEeP58B8ark5zQXUufMzl46wEkG0T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1365" y="1263298"/>
            <a:ext cx="1437673" cy="5420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4096" y="2372174"/>
            <a:ext cx="1796440" cy="540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9469" y="3531478"/>
            <a:ext cx="2729697" cy="986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descr="Ancient Secrets Ceramic Nasal Cleansing Pot, 1 Neti Pot"/>
          <p:cNvPicPr>
            <a:picLocks noChangeAspect="1" noChangeArrowheads="1"/>
          </p:cNvPicPr>
          <p:nvPr/>
        </p:nvPicPr>
        <p:blipFill rotWithShape="1">
          <a:blip r:embed="rId11">
            <a:extLst>
              <a:ext uri="{28A0092B-C50C-407E-A947-70E740481C1C}">
                <a14:useLocalDpi xmlns:a14="http://schemas.microsoft.com/office/drawing/2010/main" val="0"/>
              </a:ext>
            </a:extLst>
          </a:blip>
          <a:srcRect t="12790" b="12003"/>
          <a:stretch/>
        </p:blipFill>
        <p:spPr bwMode="auto">
          <a:xfrm>
            <a:off x="760224" y="4789557"/>
            <a:ext cx="1500660" cy="1128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028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Cares About Privacy?</a:t>
            </a:r>
            <a:endParaRPr lang="en-US" dirty="0"/>
          </a:p>
        </p:txBody>
      </p:sp>
      <p:sp>
        <p:nvSpPr>
          <p:cNvPr id="3" name="Text Placeholder 2"/>
          <p:cNvSpPr>
            <a:spLocks noGrp="1"/>
          </p:cNvSpPr>
          <p:nvPr>
            <p:ph type="body" sz="quarter" idx="13"/>
          </p:nvPr>
        </p:nvSpPr>
        <p:spPr/>
        <p:txBody>
          <a:bodyPr/>
          <a:lstStyle/>
          <a:p>
            <a:endParaRPr lang="en-US"/>
          </a:p>
        </p:txBody>
      </p:sp>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5</a:t>
            </a:fld>
            <a:endParaRPr lang="de-D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23393"/>
            <a:ext cx="2457450" cy="469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s://encrypted-tbn0.gstatic.com/images?q=tbn:ANd9GcR3vPAJjI0ST8Tk71kz8ySnwEeP58B8ark5zQXUufMzl46wEkG0T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75" y="1823393"/>
            <a:ext cx="1901825" cy="7170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https://encrypted-tbn1.gstatic.com/images?q=tbn:ANd9GcQ3YOEU68_oE9k1yIOrbjSkMxuSfHr9GTTc_RErm5aKEQEJgWu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25" y="1826100"/>
            <a:ext cx="2645567" cy="783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3350" y="2730975"/>
            <a:ext cx="2876550" cy="3046988"/>
          </a:xfrm>
          <a:prstGeom prst="rect">
            <a:avLst/>
          </a:prstGeom>
          <a:noFill/>
        </p:spPr>
        <p:txBody>
          <a:bodyPr wrap="square" rtlCol="0">
            <a:spAutoFit/>
          </a:bodyPr>
          <a:lstStyle/>
          <a:p>
            <a:pPr marL="457200" indent="-457200">
              <a:buFont typeface="Arial" pitchFamily="34" charset="0"/>
              <a:buChar char="•"/>
            </a:pPr>
            <a:r>
              <a:rPr lang="en-US" sz="3200" dirty="0" smtClean="0">
                <a:solidFill>
                  <a:schemeClr val="tx1">
                    <a:lumMod val="75000"/>
                    <a:lumOff val="25000"/>
                  </a:schemeClr>
                </a:solidFill>
              </a:rPr>
              <a:t>Age</a:t>
            </a:r>
            <a:endParaRPr lang="en-US" sz="3200" dirty="0">
              <a:solidFill>
                <a:schemeClr val="tx1">
                  <a:lumMod val="75000"/>
                  <a:lumOff val="25000"/>
                </a:schemeClr>
              </a:solidFill>
            </a:endParaRPr>
          </a:p>
          <a:p>
            <a:pPr marL="457200" indent="-457200">
              <a:buFont typeface="Arial" pitchFamily="34" charset="0"/>
              <a:buChar char="•"/>
            </a:pPr>
            <a:r>
              <a:rPr lang="en-US" sz="3200" dirty="0">
                <a:solidFill>
                  <a:schemeClr val="tx1">
                    <a:lumMod val="75000"/>
                    <a:lumOff val="25000"/>
                  </a:schemeClr>
                </a:solidFill>
              </a:rPr>
              <a:t>Gender </a:t>
            </a:r>
            <a:endParaRPr lang="en-US" sz="3200" dirty="0" smtClean="0">
              <a:solidFill>
                <a:schemeClr val="tx1">
                  <a:lumMod val="75000"/>
                  <a:lumOff val="25000"/>
                </a:schemeClr>
              </a:solidFill>
            </a:endParaRPr>
          </a:p>
          <a:p>
            <a:pPr marL="457200" indent="-457200">
              <a:buFont typeface="Arial" pitchFamily="34" charset="0"/>
              <a:buChar char="•"/>
            </a:pPr>
            <a:r>
              <a:rPr lang="en-US" sz="3200" dirty="0" smtClean="0">
                <a:solidFill>
                  <a:schemeClr val="tx1">
                    <a:lumMod val="75000"/>
                    <a:lumOff val="25000"/>
                  </a:schemeClr>
                </a:solidFill>
              </a:rPr>
              <a:t>Treatment   </a:t>
            </a:r>
            <a:endParaRPr lang="en-US" sz="3200" dirty="0">
              <a:solidFill>
                <a:schemeClr val="tx1">
                  <a:lumMod val="75000"/>
                  <a:lumOff val="25000"/>
                </a:schemeClr>
              </a:solidFill>
            </a:endParaRPr>
          </a:p>
          <a:p>
            <a:pPr marL="457200" indent="-457200">
              <a:buFont typeface="Arial" pitchFamily="34" charset="0"/>
              <a:buChar char="•"/>
            </a:pPr>
            <a:r>
              <a:rPr lang="en-US" sz="3200" dirty="0">
                <a:solidFill>
                  <a:schemeClr val="tx1">
                    <a:lumMod val="75000"/>
                    <a:lumOff val="25000"/>
                  </a:schemeClr>
                </a:solidFill>
              </a:rPr>
              <a:t>Symptom </a:t>
            </a:r>
            <a:endParaRPr lang="en-US" sz="3200" dirty="0" smtClean="0">
              <a:solidFill>
                <a:schemeClr val="tx1">
                  <a:lumMod val="75000"/>
                  <a:lumOff val="25000"/>
                </a:schemeClr>
              </a:solidFill>
            </a:endParaRPr>
          </a:p>
          <a:p>
            <a:pPr marL="457200" indent="-457200">
              <a:buFont typeface="Arial" pitchFamily="34" charset="0"/>
              <a:buChar char="•"/>
            </a:pPr>
            <a:r>
              <a:rPr lang="en-US" sz="3200" dirty="0" smtClean="0">
                <a:solidFill>
                  <a:schemeClr val="tx1">
                    <a:lumMod val="75000"/>
                    <a:lumOff val="25000"/>
                  </a:schemeClr>
                </a:solidFill>
              </a:rPr>
              <a:t>Condition  </a:t>
            </a:r>
            <a:endParaRPr lang="en-US" sz="3200" dirty="0">
              <a:solidFill>
                <a:schemeClr val="tx1">
                  <a:lumMod val="75000"/>
                  <a:lumOff val="25000"/>
                </a:schemeClr>
              </a:solidFill>
            </a:endParaRPr>
          </a:p>
          <a:p>
            <a:pPr marL="457200" indent="-457200">
              <a:buFont typeface="Arial" pitchFamily="34" charset="0"/>
              <a:buChar char="•"/>
            </a:pPr>
            <a:r>
              <a:rPr lang="en-US" sz="3200" dirty="0">
                <a:solidFill>
                  <a:schemeClr val="tx1">
                    <a:lumMod val="75000"/>
                    <a:lumOff val="25000"/>
                  </a:schemeClr>
                </a:solidFill>
              </a:rPr>
              <a:t>Interests</a:t>
            </a:r>
          </a:p>
        </p:txBody>
      </p:sp>
      <p:sp>
        <p:nvSpPr>
          <p:cNvPr id="13" name="TextBox 12"/>
          <p:cNvSpPr txBox="1"/>
          <p:nvPr/>
        </p:nvSpPr>
        <p:spPr>
          <a:xfrm>
            <a:off x="3173412" y="2769075"/>
            <a:ext cx="2876550" cy="3046988"/>
          </a:xfrm>
          <a:prstGeom prst="rect">
            <a:avLst/>
          </a:prstGeom>
          <a:noFill/>
        </p:spPr>
        <p:txBody>
          <a:bodyPr wrap="square" rtlCol="0">
            <a:spAutoFit/>
          </a:bodyPr>
          <a:lstStyle/>
          <a:p>
            <a:pPr marL="457200" indent="-457200">
              <a:buFont typeface="Arial" pitchFamily="34" charset="0"/>
              <a:buChar char="•"/>
            </a:pPr>
            <a:r>
              <a:rPr lang="en-US" sz="3200" dirty="0" smtClean="0">
                <a:solidFill>
                  <a:schemeClr val="tx1">
                    <a:lumMod val="75000"/>
                    <a:lumOff val="25000"/>
                  </a:schemeClr>
                </a:solidFill>
              </a:rPr>
              <a:t>Check-in</a:t>
            </a:r>
          </a:p>
          <a:p>
            <a:pPr marL="457200" indent="-457200">
              <a:buFont typeface="Arial" pitchFamily="34" charset="0"/>
              <a:buChar char="•"/>
            </a:pPr>
            <a:r>
              <a:rPr lang="en-US" sz="3200" dirty="0" smtClean="0">
                <a:solidFill>
                  <a:schemeClr val="tx1">
                    <a:lumMod val="75000"/>
                    <a:lumOff val="25000"/>
                  </a:schemeClr>
                </a:solidFill>
              </a:rPr>
              <a:t>Friends</a:t>
            </a:r>
          </a:p>
          <a:p>
            <a:pPr marL="457200" indent="-457200">
              <a:buFont typeface="Arial" pitchFamily="34" charset="0"/>
              <a:buChar char="•"/>
            </a:pPr>
            <a:r>
              <a:rPr lang="en-US" sz="3200" dirty="0" smtClean="0">
                <a:solidFill>
                  <a:schemeClr val="tx1">
                    <a:lumMod val="75000"/>
                    <a:lumOff val="25000"/>
                  </a:schemeClr>
                </a:solidFill>
              </a:rPr>
              <a:t>Application preferences</a:t>
            </a:r>
          </a:p>
          <a:p>
            <a:pPr marL="457200" indent="-457200">
              <a:buFont typeface="Arial" pitchFamily="34" charset="0"/>
              <a:buChar char="•"/>
            </a:pPr>
            <a:r>
              <a:rPr lang="en-US" sz="3200" dirty="0" smtClean="0">
                <a:solidFill>
                  <a:schemeClr val="tx1">
                    <a:lumMod val="75000"/>
                    <a:lumOff val="25000"/>
                  </a:schemeClr>
                </a:solidFill>
              </a:rPr>
              <a:t>Event photos</a:t>
            </a:r>
            <a:endParaRPr lang="en-US" sz="3200" dirty="0">
              <a:solidFill>
                <a:schemeClr val="tx1">
                  <a:lumMod val="75000"/>
                  <a:lumOff val="25000"/>
                </a:schemeClr>
              </a:solidFill>
            </a:endParaRPr>
          </a:p>
        </p:txBody>
      </p:sp>
      <p:sp>
        <p:nvSpPr>
          <p:cNvPr id="14" name="TextBox 13"/>
          <p:cNvSpPr txBox="1"/>
          <p:nvPr/>
        </p:nvSpPr>
        <p:spPr>
          <a:xfrm>
            <a:off x="6155133" y="2927288"/>
            <a:ext cx="2876550" cy="2062103"/>
          </a:xfrm>
          <a:prstGeom prst="rect">
            <a:avLst/>
          </a:prstGeom>
          <a:noFill/>
        </p:spPr>
        <p:txBody>
          <a:bodyPr wrap="square" rtlCol="0">
            <a:spAutoFit/>
          </a:bodyPr>
          <a:lstStyle/>
          <a:p>
            <a:pPr marL="457200" indent="-457200">
              <a:buFont typeface="Arial" pitchFamily="34" charset="0"/>
              <a:buChar char="•"/>
            </a:pPr>
            <a:r>
              <a:rPr lang="en-US" sz="3200" dirty="0" smtClean="0">
                <a:solidFill>
                  <a:schemeClr val="tx1">
                    <a:lumMod val="75000"/>
                    <a:lumOff val="25000"/>
                  </a:schemeClr>
                </a:solidFill>
              </a:rPr>
              <a:t>Real time location</a:t>
            </a:r>
            <a:endParaRPr lang="en-US" sz="3200" dirty="0">
              <a:solidFill>
                <a:schemeClr val="tx1">
                  <a:lumMod val="75000"/>
                  <a:lumOff val="25000"/>
                </a:schemeClr>
              </a:solidFill>
            </a:endParaRPr>
          </a:p>
          <a:p>
            <a:pPr marL="457200" indent="-457200">
              <a:buFont typeface="Arial" pitchFamily="34" charset="0"/>
              <a:buChar char="•"/>
            </a:pPr>
            <a:r>
              <a:rPr lang="en-US" sz="3200" dirty="0" smtClean="0">
                <a:solidFill>
                  <a:schemeClr val="tx1">
                    <a:lumMod val="75000"/>
                    <a:lumOff val="25000"/>
                  </a:schemeClr>
                </a:solidFill>
              </a:rPr>
              <a:t>Search</a:t>
            </a:r>
          </a:p>
          <a:p>
            <a:pPr marL="457200" indent="-457200">
              <a:buFont typeface="Arial" pitchFamily="34" charset="0"/>
              <a:buChar char="•"/>
            </a:pPr>
            <a:endParaRPr lang="en-US" sz="3200" dirty="0">
              <a:solidFill>
                <a:schemeClr val="tx1">
                  <a:lumMod val="75000"/>
                  <a:lumOff val="25000"/>
                </a:schemeClr>
              </a:solidFill>
            </a:endParaRPr>
          </a:p>
        </p:txBody>
      </p:sp>
      <p:sp>
        <p:nvSpPr>
          <p:cNvPr id="10" name="TextBox 9"/>
          <p:cNvSpPr txBox="1"/>
          <p:nvPr/>
        </p:nvSpPr>
        <p:spPr>
          <a:xfrm>
            <a:off x="1525587" y="1081767"/>
            <a:ext cx="6515100" cy="461665"/>
          </a:xfrm>
          <a:prstGeom prst="rect">
            <a:avLst/>
          </a:prstGeom>
          <a:noFill/>
        </p:spPr>
        <p:txBody>
          <a:bodyPr wrap="square" rtlCol="0">
            <a:spAutoFit/>
          </a:bodyPr>
          <a:lstStyle/>
          <a:p>
            <a:r>
              <a:rPr lang="en-US" sz="2400" i="1" dirty="0" smtClean="0">
                <a:solidFill>
                  <a:schemeClr val="tx1">
                    <a:lumMod val="75000"/>
                    <a:lumOff val="25000"/>
                  </a:schemeClr>
                </a:solidFill>
              </a:rPr>
              <a:t>Privacy is becoming less and less of an issue</a:t>
            </a:r>
            <a:endParaRPr lang="en-US" sz="2400" i="1" dirty="0">
              <a:solidFill>
                <a:schemeClr val="tx1">
                  <a:lumMod val="75000"/>
                  <a:lumOff val="25000"/>
                </a:schemeClr>
              </a:solidFill>
            </a:endParaRPr>
          </a:p>
        </p:txBody>
      </p:sp>
    </p:spTree>
    <p:extLst>
      <p:ext uri="{BB962C8B-B14F-4D97-AF65-F5344CB8AC3E}">
        <p14:creationId xmlns:p14="http://schemas.microsoft.com/office/powerpoint/2010/main" val="25681659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Dictionary Of Social Trends</a:t>
            </a:r>
            <a:endParaRPr lang="en-US" dirty="0"/>
          </a:p>
        </p:txBody>
      </p:sp>
      <p:sp>
        <p:nvSpPr>
          <p:cNvPr id="3" name="Text Placeholder 2"/>
          <p:cNvSpPr>
            <a:spLocks noGrp="1"/>
          </p:cNvSpPr>
          <p:nvPr>
            <p:ph type="body" sz="quarter" idx="13"/>
          </p:nvPr>
        </p:nvSpPr>
        <p:spPr/>
        <p:txBody>
          <a:bodyPr/>
          <a:lstStyle/>
          <a:p>
            <a:r>
              <a:rPr lang="en-US" dirty="0" smtClean="0">
                <a:solidFill>
                  <a:schemeClr val="bg2">
                    <a:lumMod val="50000"/>
                  </a:schemeClr>
                </a:solidFill>
              </a:rPr>
              <a:t>Capturing Demographic, Purchasing Trends and Health Habits</a:t>
            </a:r>
            <a:endParaRPr lang="en-US" dirty="0">
              <a:solidFill>
                <a:schemeClr val="bg2">
                  <a:lumMod val="50000"/>
                </a:schemeClr>
              </a:solidFill>
            </a:endParaRPr>
          </a:p>
        </p:txBody>
      </p:sp>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6</a:t>
            </a:fld>
            <a:endParaRPr lang="de-DE" dirty="0"/>
          </a:p>
        </p:txBody>
      </p:sp>
      <p:cxnSp>
        <p:nvCxnSpPr>
          <p:cNvPr id="7" name="Gerade Verbindung 32"/>
          <p:cNvCxnSpPr>
            <a:cxnSpLocks noChangeShapeType="1"/>
          </p:cNvCxnSpPr>
          <p:nvPr/>
        </p:nvCxnSpPr>
        <p:spPr bwMode="gray">
          <a:xfrm rot="5400000" flipH="1" flipV="1">
            <a:off x="384969" y="3502819"/>
            <a:ext cx="4065588" cy="0"/>
          </a:xfrm>
          <a:prstGeom prst="line">
            <a:avLst/>
          </a:prstGeom>
          <a:noFill/>
          <a:ln w="19050">
            <a:solidFill>
              <a:srgbClr val="969696"/>
            </a:solidFill>
            <a:prstDash val="sysDot"/>
            <a:round/>
            <a:headEnd/>
            <a:tailEnd/>
          </a:ln>
        </p:spPr>
      </p:cxnSp>
      <p:cxnSp>
        <p:nvCxnSpPr>
          <p:cNvPr id="8" name="Gerade Verbindung 33"/>
          <p:cNvCxnSpPr>
            <a:cxnSpLocks noChangeShapeType="1"/>
          </p:cNvCxnSpPr>
          <p:nvPr/>
        </p:nvCxnSpPr>
        <p:spPr bwMode="gray">
          <a:xfrm rot="5400000" flipH="1" flipV="1">
            <a:off x="2539206" y="3502819"/>
            <a:ext cx="4065588" cy="0"/>
          </a:xfrm>
          <a:prstGeom prst="line">
            <a:avLst/>
          </a:prstGeom>
          <a:noFill/>
          <a:ln w="19050">
            <a:solidFill>
              <a:srgbClr val="969696"/>
            </a:solidFill>
            <a:prstDash val="sysDot"/>
            <a:round/>
            <a:headEnd/>
            <a:tailEnd/>
          </a:ln>
        </p:spPr>
      </p:cxnSp>
      <p:cxnSp>
        <p:nvCxnSpPr>
          <p:cNvPr id="9" name="Gerade Verbindung 34"/>
          <p:cNvCxnSpPr>
            <a:cxnSpLocks noChangeShapeType="1"/>
          </p:cNvCxnSpPr>
          <p:nvPr/>
        </p:nvCxnSpPr>
        <p:spPr bwMode="gray">
          <a:xfrm rot="5400000" flipH="1" flipV="1">
            <a:off x="4701381" y="3502819"/>
            <a:ext cx="4065588" cy="0"/>
          </a:xfrm>
          <a:prstGeom prst="line">
            <a:avLst/>
          </a:prstGeom>
          <a:noFill/>
          <a:ln w="19050">
            <a:solidFill>
              <a:srgbClr val="969696"/>
            </a:solidFill>
            <a:prstDash val="sysDot"/>
            <a:round/>
            <a:headEnd/>
            <a:tailEnd/>
          </a:ln>
        </p:spPr>
      </p:cxnSp>
      <p:sp>
        <p:nvSpPr>
          <p:cNvPr id="10" name="Freihandform 11"/>
          <p:cNvSpPr/>
          <p:nvPr/>
        </p:nvSpPr>
        <p:spPr bwMode="gray">
          <a:xfrm>
            <a:off x="754063" y="1912938"/>
            <a:ext cx="7627937" cy="3303587"/>
          </a:xfrm>
          <a:custGeom>
            <a:avLst/>
            <a:gdLst>
              <a:gd name="connsiteX0" fmla="*/ 0 w 7627620"/>
              <a:gd name="connsiteY0" fmla="*/ 441960 h 3304540"/>
              <a:gd name="connsiteX1" fmla="*/ 83820 w 7627620"/>
              <a:gd name="connsiteY1" fmla="*/ 678180 h 3304540"/>
              <a:gd name="connsiteX2" fmla="*/ 198120 w 7627620"/>
              <a:gd name="connsiteY2" fmla="*/ 792480 h 3304540"/>
              <a:gd name="connsiteX3" fmla="*/ 388620 w 7627620"/>
              <a:gd name="connsiteY3" fmla="*/ 876300 h 3304540"/>
              <a:gd name="connsiteX4" fmla="*/ 800100 w 7627620"/>
              <a:gd name="connsiteY4" fmla="*/ 929640 h 3304540"/>
              <a:gd name="connsiteX5" fmla="*/ 1066800 w 7627620"/>
              <a:gd name="connsiteY5" fmla="*/ 1013460 h 3304540"/>
              <a:gd name="connsiteX6" fmla="*/ 1272540 w 7627620"/>
              <a:gd name="connsiteY6" fmla="*/ 1181100 h 3304540"/>
              <a:gd name="connsiteX7" fmla="*/ 1394460 w 7627620"/>
              <a:gd name="connsiteY7" fmla="*/ 1409700 h 3304540"/>
              <a:gd name="connsiteX8" fmla="*/ 1485900 w 7627620"/>
              <a:gd name="connsiteY8" fmla="*/ 1714500 h 3304540"/>
              <a:gd name="connsiteX9" fmla="*/ 1463040 w 7627620"/>
              <a:gd name="connsiteY9" fmla="*/ 2148840 h 3304540"/>
              <a:gd name="connsiteX10" fmla="*/ 1333500 w 7627620"/>
              <a:gd name="connsiteY10" fmla="*/ 2346960 h 3304540"/>
              <a:gd name="connsiteX11" fmla="*/ 1127760 w 7627620"/>
              <a:gd name="connsiteY11" fmla="*/ 2491740 h 3304540"/>
              <a:gd name="connsiteX12" fmla="*/ 876300 w 7627620"/>
              <a:gd name="connsiteY12" fmla="*/ 2583180 h 3304540"/>
              <a:gd name="connsiteX13" fmla="*/ 731520 w 7627620"/>
              <a:gd name="connsiteY13" fmla="*/ 2720340 h 3304540"/>
              <a:gd name="connsiteX14" fmla="*/ 746760 w 7627620"/>
              <a:gd name="connsiteY14" fmla="*/ 2994660 h 3304540"/>
              <a:gd name="connsiteX15" fmla="*/ 914400 w 7627620"/>
              <a:gd name="connsiteY15" fmla="*/ 3246120 h 3304540"/>
              <a:gd name="connsiteX16" fmla="*/ 1181100 w 7627620"/>
              <a:gd name="connsiteY16" fmla="*/ 3299460 h 3304540"/>
              <a:gd name="connsiteX17" fmla="*/ 1402080 w 7627620"/>
              <a:gd name="connsiteY17" fmla="*/ 3215640 h 3304540"/>
              <a:gd name="connsiteX18" fmla="*/ 1638300 w 7627620"/>
              <a:gd name="connsiteY18" fmla="*/ 2933700 h 3304540"/>
              <a:gd name="connsiteX19" fmla="*/ 1889760 w 7627620"/>
              <a:gd name="connsiteY19" fmla="*/ 2537460 h 3304540"/>
              <a:gd name="connsiteX20" fmla="*/ 2103120 w 7627620"/>
              <a:gd name="connsiteY20" fmla="*/ 2331720 h 3304540"/>
              <a:gd name="connsiteX21" fmla="*/ 2316480 w 7627620"/>
              <a:gd name="connsiteY21" fmla="*/ 2324100 h 3304540"/>
              <a:gd name="connsiteX22" fmla="*/ 2583180 w 7627620"/>
              <a:gd name="connsiteY22" fmla="*/ 2339340 h 3304540"/>
              <a:gd name="connsiteX23" fmla="*/ 2910840 w 7627620"/>
              <a:gd name="connsiteY23" fmla="*/ 2156460 h 3304540"/>
              <a:gd name="connsiteX24" fmla="*/ 3025140 w 7627620"/>
              <a:gd name="connsiteY24" fmla="*/ 1851660 h 3304540"/>
              <a:gd name="connsiteX25" fmla="*/ 3070860 w 7627620"/>
              <a:gd name="connsiteY25" fmla="*/ 1501140 h 3304540"/>
              <a:gd name="connsiteX26" fmla="*/ 3116580 w 7627620"/>
              <a:gd name="connsiteY26" fmla="*/ 662940 h 3304540"/>
              <a:gd name="connsiteX27" fmla="*/ 3223260 w 7627620"/>
              <a:gd name="connsiteY27" fmla="*/ 312420 h 3304540"/>
              <a:gd name="connsiteX28" fmla="*/ 3360420 w 7627620"/>
              <a:gd name="connsiteY28" fmla="*/ 152400 h 3304540"/>
              <a:gd name="connsiteX29" fmla="*/ 3558540 w 7627620"/>
              <a:gd name="connsiteY29" fmla="*/ 91440 h 3304540"/>
              <a:gd name="connsiteX30" fmla="*/ 3771900 w 7627620"/>
              <a:gd name="connsiteY30" fmla="*/ 91440 h 3304540"/>
              <a:gd name="connsiteX31" fmla="*/ 3916680 w 7627620"/>
              <a:gd name="connsiteY31" fmla="*/ 228600 h 3304540"/>
              <a:gd name="connsiteX32" fmla="*/ 4000500 w 7627620"/>
              <a:gd name="connsiteY32" fmla="*/ 449580 h 3304540"/>
              <a:gd name="connsiteX33" fmla="*/ 4046220 w 7627620"/>
              <a:gd name="connsiteY33" fmla="*/ 609600 h 3304540"/>
              <a:gd name="connsiteX34" fmla="*/ 4175760 w 7627620"/>
              <a:gd name="connsiteY34" fmla="*/ 762000 h 3304540"/>
              <a:gd name="connsiteX35" fmla="*/ 4564380 w 7627620"/>
              <a:gd name="connsiteY35" fmla="*/ 853440 h 3304540"/>
              <a:gd name="connsiteX36" fmla="*/ 4953000 w 7627620"/>
              <a:gd name="connsiteY36" fmla="*/ 853440 h 3304540"/>
              <a:gd name="connsiteX37" fmla="*/ 5090160 w 7627620"/>
              <a:gd name="connsiteY37" fmla="*/ 929640 h 3304540"/>
              <a:gd name="connsiteX38" fmla="*/ 5105400 w 7627620"/>
              <a:gd name="connsiteY38" fmla="*/ 1127760 h 3304540"/>
              <a:gd name="connsiteX39" fmla="*/ 5029200 w 7627620"/>
              <a:gd name="connsiteY39" fmla="*/ 1402080 h 3304540"/>
              <a:gd name="connsiteX40" fmla="*/ 4884420 w 7627620"/>
              <a:gd name="connsiteY40" fmla="*/ 1554480 h 3304540"/>
              <a:gd name="connsiteX41" fmla="*/ 4648200 w 7627620"/>
              <a:gd name="connsiteY41" fmla="*/ 1676400 h 3304540"/>
              <a:gd name="connsiteX42" fmla="*/ 4564380 w 7627620"/>
              <a:gd name="connsiteY42" fmla="*/ 1950720 h 3304540"/>
              <a:gd name="connsiteX43" fmla="*/ 4686300 w 7627620"/>
              <a:gd name="connsiteY43" fmla="*/ 2232660 h 3304540"/>
              <a:gd name="connsiteX44" fmla="*/ 4815840 w 7627620"/>
              <a:gd name="connsiteY44" fmla="*/ 2545080 h 3304540"/>
              <a:gd name="connsiteX45" fmla="*/ 4785360 w 7627620"/>
              <a:gd name="connsiteY45" fmla="*/ 2895600 h 3304540"/>
              <a:gd name="connsiteX46" fmla="*/ 4846320 w 7627620"/>
              <a:gd name="connsiteY46" fmla="*/ 3101340 h 3304540"/>
              <a:gd name="connsiteX47" fmla="*/ 5067300 w 7627620"/>
              <a:gd name="connsiteY47" fmla="*/ 3261360 h 3304540"/>
              <a:gd name="connsiteX48" fmla="*/ 5318760 w 7627620"/>
              <a:gd name="connsiteY48" fmla="*/ 3253740 h 3304540"/>
              <a:gd name="connsiteX49" fmla="*/ 5684520 w 7627620"/>
              <a:gd name="connsiteY49" fmla="*/ 3147060 h 3304540"/>
              <a:gd name="connsiteX50" fmla="*/ 6370320 w 7627620"/>
              <a:gd name="connsiteY50" fmla="*/ 3162300 h 3304540"/>
              <a:gd name="connsiteX51" fmla="*/ 6515100 w 7627620"/>
              <a:gd name="connsiteY51" fmla="*/ 3162300 h 3304540"/>
              <a:gd name="connsiteX52" fmla="*/ 6644640 w 7627620"/>
              <a:gd name="connsiteY52" fmla="*/ 3070860 h 3304540"/>
              <a:gd name="connsiteX53" fmla="*/ 6637020 w 7627620"/>
              <a:gd name="connsiteY53" fmla="*/ 2865120 h 3304540"/>
              <a:gd name="connsiteX54" fmla="*/ 6507480 w 7627620"/>
              <a:gd name="connsiteY54" fmla="*/ 2796540 h 3304540"/>
              <a:gd name="connsiteX55" fmla="*/ 6126480 w 7627620"/>
              <a:gd name="connsiteY55" fmla="*/ 2827020 h 3304540"/>
              <a:gd name="connsiteX56" fmla="*/ 5760720 w 7627620"/>
              <a:gd name="connsiteY56" fmla="*/ 2636520 h 3304540"/>
              <a:gd name="connsiteX57" fmla="*/ 5608320 w 7627620"/>
              <a:gd name="connsiteY57" fmla="*/ 2346960 h 3304540"/>
              <a:gd name="connsiteX58" fmla="*/ 5532120 w 7627620"/>
              <a:gd name="connsiteY58" fmla="*/ 1943100 h 3304540"/>
              <a:gd name="connsiteX59" fmla="*/ 5539740 w 7627620"/>
              <a:gd name="connsiteY59" fmla="*/ 1546860 h 3304540"/>
              <a:gd name="connsiteX60" fmla="*/ 5684520 w 7627620"/>
              <a:gd name="connsiteY60" fmla="*/ 1295400 h 3304540"/>
              <a:gd name="connsiteX61" fmla="*/ 5859780 w 7627620"/>
              <a:gd name="connsiteY61" fmla="*/ 1203960 h 3304540"/>
              <a:gd name="connsiteX62" fmla="*/ 6301740 w 7627620"/>
              <a:gd name="connsiteY62" fmla="*/ 1181100 h 3304540"/>
              <a:gd name="connsiteX63" fmla="*/ 6545580 w 7627620"/>
              <a:gd name="connsiteY63" fmla="*/ 1135380 h 3304540"/>
              <a:gd name="connsiteX64" fmla="*/ 6614160 w 7627620"/>
              <a:gd name="connsiteY64" fmla="*/ 960120 h 3304540"/>
              <a:gd name="connsiteX65" fmla="*/ 6606540 w 7627620"/>
              <a:gd name="connsiteY65" fmla="*/ 792480 h 3304540"/>
              <a:gd name="connsiteX66" fmla="*/ 6423660 w 7627620"/>
              <a:gd name="connsiteY66" fmla="*/ 594360 h 3304540"/>
              <a:gd name="connsiteX67" fmla="*/ 6286500 w 7627620"/>
              <a:gd name="connsiteY67" fmla="*/ 464820 h 3304540"/>
              <a:gd name="connsiteX68" fmla="*/ 6225540 w 7627620"/>
              <a:gd name="connsiteY68" fmla="*/ 281940 h 3304540"/>
              <a:gd name="connsiteX69" fmla="*/ 6377940 w 7627620"/>
              <a:gd name="connsiteY69" fmla="*/ 60960 h 3304540"/>
              <a:gd name="connsiteX70" fmla="*/ 6629400 w 7627620"/>
              <a:gd name="connsiteY70" fmla="*/ 15240 h 3304540"/>
              <a:gd name="connsiteX71" fmla="*/ 7117080 w 7627620"/>
              <a:gd name="connsiteY71" fmla="*/ 15240 h 3304540"/>
              <a:gd name="connsiteX72" fmla="*/ 7406640 w 7627620"/>
              <a:gd name="connsiteY72" fmla="*/ 106680 h 3304540"/>
              <a:gd name="connsiteX73" fmla="*/ 7528560 w 7627620"/>
              <a:gd name="connsiteY73" fmla="*/ 320040 h 3304540"/>
              <a:gd name="connsiteX74" fmla="*/ 7627620 w 7627620"/>
              <a:gd name="connsiteY74" fmla="*/ 739140 h 330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627620" h="3304540">
                <a:moveTo>
                  <a:pt x="0" y="441960"/>
                </a:moveTo>
                <a:cubicBezTo>
                  <a:pt x="25400" y="530860"/>
                  <a:pt x="50800" y="619760"/>
                  <a:pt x="83820" y="678180"/>
                </a:cubicBezTo>
                <a:cubicBezTo>
                  <a:pt x="116840" y="736600"/>
                  <a:pt x="147320" y="759460"/>
                  <a:pt x="198120" y="792480"/>
                </a:cubicBezTo>
                <a:cubicBezTo>
                  <a:pt x="248920" y="825500"/>
                  <a:pt x="288290" y="853440"/>
                  <a:pt x="388620" y="876300"/>
                </a:cubicBezTo>
                <a:cubicBezTo>
                  <a:pt x="488950" y="899160"/>
                  <a:pt x="687070" y="906780"/>
                  <a:pt x="800100" y="929640"/>
                </a:cubicBezTo>
                <a:cubicBezTo>
                  <a:pt x="913130" y="952500"/>
                  <a:pt x="988060" y="971550"/>
                  <a:pt x="1066800" y="1013460"/>
                </a:cubicBezTo>
                <a:cubicBezTo>
                  <a:pt x="1145540" y="1055370"/>
                  <a:pt x="1217930" y="1115060"/>
                  <a:pt x="1272540" y="1181100"/>
                </a:cubicBezTo>
                <a:cubicBezTo>
                  <a:pt x="1327150" y="1247140"/>
                  <a:pt x="1358900" y="1320800"/>
                  <a:pt x="1394460" y="1409700"/>
                </a:cubicBezTo>
                <a:cubicBezTo>
                  <a:pt x="1430020" y="1498600"/>
                  <a:pt x="1474470" y="1591310"/>
                  <a:pt x="1485900" y="1714500"/>
                </a:cubicBezTo>
                <a:cubicBezTo>
                  <a:pt x="1497330" y="1837690"/>
                  <a:pt x="1488440" y="2043430"/>
                  <a:pt x="1463040" y="2148840"/>
                </a:cubicBezTo>
                <a:cubicBezTo>
                  <a:pt x="1437640" y="2254250"/>
                  <a:pt x="1389380" y="2289810"/>
                  <a:pt x="1333500" y="2346960"/>
                </a:cubicBezTo>
                <a:cubicBezTo>
                  <a:pt x="1277620" y="2404110"/>
                  <a:pt x="1203960" y="2452370"/>
                  <a:pt x="1127760" y="2491740"/>
                </a:cubicBezTo>
                <a:cubicBezTo>
                  <a:pt x="1051560" y="2531110"/>
                  <a:pt x="942340" y="2545080"/>
                  <a:pt x="876300" y="2583180"/>
                </a:cubicBezTo>
                <a:cubicBezTo>
                  <a:pt x="810260" y="2621280"/>
                  <a:pt x="753110" y="2651760"/>
                  <a:pt x="731520" y="2720340"/>
                </a:cubicBezTo>
                <a:cubicBezTo>
                  <a:pt x="709930" y="2788920"/>
                  <a:pt x="716280" y="2907030"/>
                  <a:pt x="746760" y="2994660"/>
                </a:cubicBezTo>
                <a:cubicBezTo>
                  <a:pt x="777240" y="3082290"/>
                  <a:pt x="842010" y="3195320"/>
                  <a:pt x="914400" y="3246120"/>
                </a:cubicBezTo>
                <a:cubicBezTo>
                  <a:pt x="986790" y="3296920"/>
                  <a:pt x="1099820" y="3304540"/>
                  <a:pt x="1181100" y="3299460"/>
                </a:cubicBezTo>
                <a:cubicBezTo>
                  <a:pt x="1262380" y="3294380"/>
                  <a:pt x="1325880" y="3276600"/>
                  <a:pt x="1402080" y="3215640"/>
                </a:cubicBezTo>
                <a:cubicBezTo>
                  <a:pt x="1478280" y="3154680"/>
                  <a:pt x="1557020" y="3046730"/>
                  <a:pt x="1638300" y="2933700"/>
                </a:cubicBezTo>
                <a:cubicBezTo>
                  <a:pt x="1719580" y="2820670"/>
                  <a:pt x="1812290" y="2637790"/>
                  <a:pt x="1889760" y="2537460"/>
                </a:cubicBezTo>
                <a:cubicBezTo>
                  <a:pt x="1967230" y="2437130"/>
                  <a:pt x="2032000" y="2367280"/>
                  <a:pt x="2103120" y="2331720"/>
                </a:cubicBezTo>
                <a:cubicBezTo>
                  <a:pt x="2174240" y="2296160"/>
                  <a:pt x="2236470" y="2322830"/>
                  <a:pt x="2316480" y="2324100"/>
                </a:cubicBezTo>
                <a:cubicBezTo>
                  <a:pt x="2396490" y="2325370"/>
                  <a:pt x="2484120" y="2367280"/>
                  <a:pt x="2583180" y="2339340"/>
                </a:cubicBezTo>
                <a:cubicBezTo>
                  <a:pt x="2682240" y="2311400"/>
                  <a:pt x="2837180" y="2237740"/>
                  <a:pt x="2910840" y="2156460"/>
                </a:cubicBezTo>
                <a:cubicBezTo>
                  <a:pt x="2984500" y="2075180"/>
                  <a:pt x="2998470" y="1960880"/>
                  <a:pt x="3025140" y="1851660"/>
                </a:cubicBezTo>
                <a:cubicBezTo>
                  <a:pt x="3051810" y="1742440"/>
                  <a:pt x="3055620" y="1699260"/>
                  <a:pt x="3070860" y="1501140"/>
                </a:cubicBezTo>
                <a:cubicBezTo>
                  <a:pt x="3086100" y="1303020"/>
                  <a:pt x="3091180" y="861060"/>
                  <a:pt x="3116580" y="662940"/>
                </a:cubicBezTo>
                <a:cubicBezTo>
                  <a:pt x="3141980" y="464820"/>
                  <a:pt x="3182620" y="397510"/>
                  <a:pt x="3223260" y="312420"/>
                </a:cubicBezTo>
                <a:cubicBezTo>
                  <a:pt x="3263900" y="227330"/>
                  <a:pt x="3304540" y="189230"/>
                  <a:pt x="3360420" y="152400"/>
                </a:cubicBezTo>
                <a:cubicBezTo>
                  <a:pt x="3416300" y="115570"/>
                  <a:pt x="3489960" y="101600"/>
                  <a:pt x="3558540" y="91440"/>
                </a:cubicBezTo>
                <a:cubicBezTo>
                  <a:pt x="3627120" y="81280"/>
                  <a:pt x="3712210" y="68580"/>
                  <a:pt x="3771900" y="91440"/>
                </a:cubicBezTo>
                <a:cubicBezTo>
                  <a:pt x="3831590" y="114300"/>
                  <a:pt x="3878580" y="168910"/>
                  <a:pt x="3916680" y="228600"/>
                </a:cubicBezTo>
                <a:cubicBezTo>
                  <a:pt x="3954780" y="288290"/>
                  <a:pt x="3978910" y="386080"/>
                  <a:pt x="4000500" y="449580"/>
                </a:cubicBezTo>
                <a:cubicBezTo>
                  <a:pt x="4022090" y="513080"/>
                  <a:pt x="4017010" y="557530"/>
                  <a:pt x="4046220" y="609600"/>
                </a:cubicBezTo>
                <a:cubicBezTo>
                  <a:pt x="4075430" y="661670"/>
                  <a:pt x="4089400" y="721360"/>
                  <a:pt x="4175760" y="762000"/>
                </a:cubicBezTo>
                <a:cubicBezTo>
                  <a:pt x="4262120" y="802640"/>
                  <a:pt x="4434840" y="838200"/>
                  <a:pt x="4564380" y="853440"/>
                </a:cubicBezTo>
                <a:cubicBezTo>
                  <a:pt x="4693920" y="868680"/>
                  <a:pt x="4865370" y="840740"/>
                  <a:pt x="4953000" y="853440"/>
                </a:cubicBezTo>
                <a:cubicBezTo>
                  <a:pt x="5040630" y="866140"/>
                  <a:pt x="5064760" y="883920"/>
                  <a:pt x="5090160" y="929640"/>
                </a:cubicBezTo>
                <a:cubicBezTo>
                  <a:pt x="5115560" y="975360"/>
                  <a:pt x="5115560" y="1049020"/>
                  <a:pt x="5105400" y="1127760"/>
                </a:cubicBezTo>
                <a:cubicBezTo>
                  <a:pt x="5095240" y="1206500"/>
                  <a:pt x="5066030" y="1330960"/>
                  <a:pt x="5029200" y="1402080"/>
                </a:cubicBezTo>
                <a:cubicBezTo>
                  <a:pt x="4992370" y="1473200"/>
                  <a:pt x="4947920" y="1508760"/>
                  <a:pt x="4884420" y="1554480"/>
                </a:cubicBezTo>
                <a:cubicBezTo>
                  <a:pt x="4820920" y="1600200"/>
                  <a:pt x="4701540" y="1610360"/>
                  <a:pt x="4648200" y="1676400"/>
                </a:cubicBezTo>
                <a:cubicBezTo>
                  <a:pt x="4594860" y="1742440"/>
                  <a:pt x="4558030" y="1858010"/>
                  <a:pt x="4564380" y="1950720"/>
                </a:cubicBezTo>
                <a:cubicBezTo>
                  <a:pt x="4570730" y="2043430"/>
                  <a:pt x="4644390" y="2133600"/>
                  <a:pt x="4686300" y="2232660"/>
                </a:cubicBezTo>
                <a:cubicBezTo>
                  <a:pt x="4728210" y="2331720"/>
                  <a:pt x="4799330" y="2434590"/>
                  <a:pt x="4815840" y="2545080"/>
                </a:cubicBezTo>
                <a:cubicBezTo>
                  <a:pt x="4832350" y="2655570"/>
                  <a:pt x="4780280" y="2802890"/>
                  <a:pt x="4785360" y="2895600"/>
                </a:cubicBezTo>
                <a:cubicBezTo>
                  <a:pt x="4790440" y="2988310"/>
                  <a:pt x="4799330" y="3040380"/>
                  <a:pt x="4846320" y="3101340"/>
                </a:cubicBezTo>
                <a:cubicBezTo>
                  <a:pt x="4893310" y="3162300"/>
                  <a:pt x="4988560" y="3235960"/>
                  <a:pt x="5067300" y="3261360"/>
                </a:cubicBezTo>
                <a:cubicBezTo>
                  <a:pt x="5146040" y="3286760"/>
                  <a:pt x="5215890" y="3272790"/>
                  <a:pt x="5318760" y="3253740"/>
                </a:cubicBezTo>
                <a:cubicBezTo>
                  <a:pt x="5421630" y="3234690"/>
                  <a:pt x="5509260" y="3162300"/>
                  <a:pt x="5684520" y="3147060"/>
                </a:cubicBezTo>
                <a:cubicBezTo>
                  <a:pt x="5859780" y="3131820"/>
                  <a:pt x="6231890" y="3159760"/>
                  <a:pt x="6370320" y="3162300"/>
                </a:cubicBezTo>
                <a:cubicBezTo>
                  <a:pt x="6508750" y="3164840"/>
                  <a:pt x="6469380" y="3177540"/>
                  <a:pt x="6515100" y="3162300"/>
                </a:cubicBezTo>
                <a:cubicBezTo>
                  <a:pt x="6560820" y="3147060"/>
                  <a:pt x="6624320" y="3120390"/>
                  <a:pt x="6644640" y="3070860"/>
                </a:cubicBezTo>
                <a:cubicBezTo>
                  <a:pt x="6664960" y="3021330"/>
                  <a:pt x="6659880" y="2910840"/>
                  <a:pt x="6637020" y="2865120"/>
                </a:cubicBezTo>
                <a:cubicBezTo>
                  <a:pt x="6614160" y="2819400"/>
                  <a:pt x="6592570" y="2802890"/>
                  <a:pt x="6507480" y="2796540"/>
                </a:cubicBezTo>
                <a:cubicBezTo>
                  <a:pt x="6422390" y="2790190"/>
                  <a:pt x="6250940" y="2853690"/>
                  <a:pt x="6126480" y="2827020"/>
                </a:cubicBezTo>
                <a:cubicBezTo>
                  <a:pt x="6002020" y="2800350"/>
                  <a:pt x="5847080" y="2716530"/>
                  <a:pt x="5760720" y="2636520"/>
                </a:cubicBezTo>
                <a:cubicBezTo>
                  <a:pt x="5674360" y="2556510"/>
                  <a:pt x="5646420" y="2462530"/>
                  <a:pt x="5608320" y="2346960"/>
                </a:cubicBezTo>
                <a:cubicBezTo>
                  <a:pt x="5570220" y="2231390"/>
                  <a:pt x="5543550" y="2076450"/>
                  <a:pt x="5532120" y="1943100"/>
                </a:cubicBezTo>
                <a:cubicBezTo>
                  <a:pt x="5520690" y="1809750"/>
                  <a:pt x="5514340" y="1654810"/>
                  <a:pt x="5539740" y="1546860"/>
                </a:cubicBezTo>
                <a:cubicBezTo>
                  <a:pt x="5565140" y="1438910"/>
                  <a:pt x="5631180" y="1352550"/>
                  <a:pt x="5684520" y="1295400"/>
                </a:cubicBezTo>
                <a:cubicBezTo>
                  <a:pt x="5737860" y="1238250"/>
                  <a:pt x="5756910" y="1223010"/>
                  <a:pt x="5859780" y="1203960"/>
                </a:cubicBezTo>
                <a:cubicBezTo>
                  <a:pt x="5962650" y="1184910"/>
                  <a:pt x="6187440" y="1192530"/>
                  <a:pt x="6301740" y="1181100"/>
                </a:cubicBezTo>
                <a:cubicBezTo>
                  <a:pt x="6416040" y="1169670"/>
                  <a:pt x="6493510" y="1172210"/>
                  <a:pt x="6545580" y="1135380"/>
                </a:cubicBezTo>
                <a:cubicBezTo>
                  <a:pt x="6597650" y="1098550"/>
                  <a:pt x="6604000" y="1017270"/>
                  <a:pt x="6614160" y="960120"/>
                </a:cubicBezTo>
                <a:cubicBezTo>
                  <a:pt x="6624320" y="902970"/>
                  <a:pt x="6638290" y="853440"/>
                  <a:pt x="6606540" y="792480"/>
                </a:cubicBezTo>
                <a:cubicBezTo>
                  <a:pt x="6574790" y="731520"/>
                  <a:pt x="6477000" y="648970"/>
                  <a:pt x="6423660" y="594360"/>
                </a:cubicBezTo>
                <a:cubicBezTo>
                  <a:pt x="6370320" y="539750"/>
                  <a:pt x="6319520" y="516890"/>
                  <a:pt x="6286500" y="464820"/>
                </a:cubicBezTo>
                <a:cubicBezTo>
                  <a:pt x="6253480" y="412750"/>
                  <a:pt x="6210300" y="349250"/>
                  <a:pt x="6225540" y="281940"/>
                </a:cubicBezTo>
                <a:cubicBezTo>
                  <a:pt x="6240780" y="214630"/>
                  <a:pt x="6310630" y="105410"/>
                  <a:pt x="6377940" y="60960"/>
                </a:cubicBezTo>
                <a:cubicBezTo>
                  <a:pt x="6445250" y="16510"/>
                  <a:pt x="6506210" y="22860"/>
                  <a:pt x="6629400" y="15240"/>
                </a:cubicBezTo>
                <a:cubicBezTo>
                  <a:pt x="6752590" y="7620"/>
                  <a:pt x="6987540" y="0"/>
                  <a:pt x="7117080" y="15240"/>
                </a:cubicBezTo>
                <a:cubicBezTo>
                  <a:pt x="7246620" y="30480"/>
                  <a:pt x="7338060" y="55880"/>
                  <a:pt x="7406640" y="106680"/>
                </a:cubicBezTo>
                <a:cubicBezTo>
                  <a:pt x="7475220" y="157480"/>
                  <a:pt x="7491730" y="214630"/>
                  <a:pt x="7528560" y="320040"/>
                </a:cubicBezTo>
                <a:cubicBezTo>
                  <a:pt x="7565390" y="425450"/>
                  <a:pt x="7596505" y="582295"/>
                  <a:pt x="7627620" y="739140"/>
                </a:cubicBezTo>
              </a:path>
            </a:pathLst>
          </a:custGeom>
          <a:ln w="19050">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1" name="Textfeld 35"/>
          <p:cNvSpPr txBox="1">
            <a:spLocks noChangeArrowheads="1"/>
          </p:cNvSpPr>
          <p:nvPr/>
        </p:nvSpPr>
        <p:spPr bwMode="gray">
          <a:xfrm>
            <a:off x="960438" y="2070100"/>
            <a:ext cx="1370012" cy="396875"/>
          </a:xfrm>
          <a:prstGeom prst="rect">
            <a:avLst/>
          </a:prstGeom>
          <a:noFill/>
          <a:ln w="9525">
            <a:noFill/>
            <a:miter lim="800000"/>
            <a:headEnd/>
            <a:tailEnd/>
          </a:ln>
        </p:spPr>
        <p:txBody>
          <a:bodyPr wrap="none">
            <a:spAutoFit/>
          </a:bodyPr>
          <a:lstStyle/>
          <a:p>
            <a:r>
              <a:rPr lang="en-US" sz="2000">
                <a:latin typeface="Calibri" pitchFamily="34" charset="0"/>
                <a:cs typeface="Arial" charset="0"/>
              </a:rPr>
              <a:t>Check Rank</a:t>
            </a:r>
            <a:endParaRPr lang="en-US" sz="2000">
              <a:latin typeface="Calibri" pitchFamily="34" charset="0"/>
            </a:endParaRPr>
          </a:p>
        </p:txBody>
      </p:sp>
      <p:sp>
        <p:nvSpPr>
          <p:cNvPr id="12" name="Textfeld 36"/>
          <p:cNvSpPr txBox="1">
            <a:spLocks noChangeArrowheads="1"/>
          </p:cNvSpPr>
          <p:nvPr/>
        </p:nvSpPr>
        <p:spPr bwMode="gray">
          <a:xfrm>
            <a:off x="496888" y="3441700"/>
            <a:ext cx="1408112" cy="396875"/>
          </a:xfrm>
          <a:prstGeom prst="rect">
            <a:avLst/>
          </a:prstGeom>
          <a:noFill/>
          <a:ln w="9525">
            <a:noFill/>
            <a:miter lim="800000"/>
            <a:headEnd/>
            <a:tailEnd/>
          </a:ln>
        </p:spPr>
        <p:txBody>
          <a:bodyPr wrap="none">
            <a:spAutoFit/>
          </a:bodyPr>
          <a:lstStyle/>
          <a:p>
            <a:pPr algn="r"/>
            <a:r>
              <a:rPr lang="en-US" sz="2000">
                <a:latin typeface="Calibri" pitchFamily="34" charset="0"/>
                <a:cs typeface="Arial" charset="0"/>
              </a:rPr>
              <a:t>New Signup</a:t>
            </a:r>
            <a:endParaRPr lang="en-US" sz="2000">
              <a:latin typeface="Calibri" pitchFamily="34" charset="0"/>
            </a:endParaRPr>
          </a:p>
        </p:txBody>
      </p:sp>
      <p:sp>
        <p:nvSpPr>
          <p:cNvPr id="13" name="Textfeld 37"/>
          <p:cNvSpPr txBox="1">
            <a:spLocks noChangeArrowheads="1"/>
          </p:cNvSpPr>
          <p:nvPr/>
        </p:nvSpPr>
        <p:spPr bwMode="gray">
          <a:xfrm>
            <a:off x="605151" y="5319713"/>
            <a:ext cx="1379224" cy="707886"/>
          </a:xfrm>
          <a:prstGeom prst="rect">
            <a:avLst/>
          </a:prstGeom>
          <a:noFill/>
          <a:ln w="9525">
            <a:noFill/>
            <a:miter lim="800000"/>
            <a:headEnd/>
            <a:tailEnd/>
          </a:ln>
        </p:spPr>
        <p:txBody>
          <a:bodyPr wrap="none">
            <a:spAutoFit/>
          </a:bodyPr>
          <a:lstStyle/>
          <a:p>
            <a:pPr algn="r"/>
            <a:r>
              <a:rPr lang="en-US" sz="2000" dirty="0">
                <a:latin typeface="Calibri" pitchFamily="34" charset="0"/>
                <a:cs typeface="Arial" charset="0"/>
              </a:rPr>
              <a:t>Log </a:t>
            </a:r>
            <a:r>
              <a:rPr lang="en-US" sz="2000" dirty="0" smtClean="0">
                <a:latin typeface="Calibri" pitchFamily="34" charset="0"/>
                <a:cs typeface="Arial" charset="0"/>
              </a:rPr>
              <a:t>Health </a:t>
            </a:r>
            <a:br>
              <a:rPr lang="en-US" sz="2000" dirty="0" smtClean="0">
                <a:latin typeface="Calibri" pitchFamily="34" charset="0"/>
                <a:cs typeface="Arial" charset="0"/>
              </a:rPr>
            </a:br>
            <a:r>
              <a:rPr lang="en-US" sz="2000" dirty="0" smtClean="0">
                <a:latin typeface="Calibri" pitchFamily="34" charset="0"/>
                <a:cs typeface="Arial" charset="0"/>
              </a:rPr>
              <a:t>with device</a:t>
            </a:r>
            <a:endParaRPr lang="en-US" sz="2000" dirty="0">
              <a:latin typeface="Calibri" pitchFamily="34" charset="0"/>
            </a:endParaRPr>
          </a:p>
        </p:txBody>
      </p:sp>
      <p:sp>
        <p:nvSpPr>
          <p:cNvPr id="14" name="Textfeld 38"/>
          <p:cNvSpPr txBox="1">
            <a:spLocks noChangeArrowheads="1"/>
          </p:cNvSpPr>
          <p:nvPr/>
        </p:nvSpPr>
        <p:spPr bwMode="gray">
          <a:xfrm>
            <a:off x="2595563" y="5018088"/>
            <a:ext cx="1547812" cy="396875"/>
          </a:xfrm>
          <a:prstGeom prst="rect">
            <a:avLst/>
          </a:prstGeom>
          <a:noFill/>
          <a:ln w="9525">
            <a:noFill/>
            <a:miter lim="800000"/>
            <a:headEnd/>
            <a:tailEnd/>
          </a:ln>
        </p:spPr>
        <p:txBody>
          <a:bodyPr wrap="none">
            <a:spAutoFit/>
          </a:bodyPr>
          <a:lstStyle/>
          <a:p>
            <a:r>
              <a:rPr lang="en-US" sz="2000">
                <a:latin typeface="Calibri" pitchFamily="34" charset="0"/>
              </a:rPr>
              <a:t>Lunch Recipe</a:t>
            </a:r>
          </a:p>
        </p:txBody>
      </p:sp>
      <p:sp>
        <p:nvSpPr>
          <p:cNvPr id="15" name="Textfeld 39"/>
          <p:cNvSpPr txBox="1">
            <a:spLocks noChangeArrowheads="1"/>
          </p:cNvSpPr>
          <p:nvPr/>
        </p:nvSpPr>
        <p:spPr bwMode="gray">
          <a:xfrm>
            <a:off x="4572000" y="5303838"/>
            <a:ext cx="1714500" cy="396875"/>
          </a:xfrm>
          <a:prstGeom prst="rect">
            <a:avLst/>
          </a:prstGeom>
          <a:noFill/>
          <a:ln w="9525">
            <a:noFill/>
            <a:miter lim="800000"/>
            <a:headEnd/>
            <a:tailEnd/>
          </a:ln>
        </p:spPr>
        <p:txBody>
          <a:bodyPr wrap="none">
            <a:spAutoFit/>
          </a:bodyPr>
          <a:lstStyle/>
          <a:p>
            <a:pPr algn="r"/>
            <a:r>
              <a:rPr lang="en-US" sz="2000" noProof="1">
                <a:latin typeface="Calibri" pitchFamily="34" charset="0"/>
                <a:cs typeface="Arial" charset="0"/>
              </a:rPr>
              <a:t>Logs Challenge</a:t>
            </a:r>
            <a:endParaRPr lang="en-US" sz="2000">
              <a:latin typeface="Calibri" pitchFamily="34" charset="0"/>
            </a:endParaRPr>
          </a:p>
        </p:txBody>
      </p:sp>
      <p:sp>
        <p:nvSpPr>
          <p:cNvPr id="16" name="Textfeld 41"/>
          <p:cNvSpPr txBox="1">
            <a:spLocks noChangeArrowheads="1"/>
          </p:cNvSpPr>
          <p:nvPr/>
        </p:nvSpPr>
        <p:spPr bwMode="gray">
          <a:xfrm>
            <a:off x="2697163" y="2214563"/>
            <a:ext cx="1814512" cy="396875"/>
          </a:xfrm>
          <a:prstGeom prst="rect">
            <a:avLst/>
          </a:prstGeom>
          <a:noFill/>
          <a:ln w="9525">
            <a:noFill/>
            <a:miter lim="800000"/>
            <a:headEnd/>
            <a:tailEnd/>
          </a:ln>
        </p:spPr>
        <p:txBody>
          <a:bodyPr wrap="none">
            <a:spAutoFit/>
          </a:bodyPr>
          <a:lstStyle/>
          <a:p>
            <a:pPr algn="r"/>
            <a:r>
              <a:rPr lang="en-US" sz="2000" noProof="1">
                <a:latin typeface="Calibri" pitchFamily="34" charset="0"/>
                <a:cs typeface="Arial" charset="0"/>
              </a:rPr>
              <a:t>Celebrity gossip</a:t>
            </a:r>
            <a:endParaRPr lang="en-US" sz="2000">
              <a:latin typeface="Calibri" pitchFamily="34" charset="0"/>
            </a:endParaRPr>
          </a:p>
        </p:txBody>
      </p:sp>
      <p:sp>
        <p:nvSpPr>
          <p:cNvPr id="17" name="Textfeld 43"/>
          <p:cNvSpPr txBox="1">
            <a:spLocks noChangeArrowheads="1"/>
          </p:cNvSpPr>
          <p:nvPr/>
        </p:nvSpPr>
        <p:spPr bwMode="gray">
          <a:xfrm>
            <a:off x="7864475" y="3451225"/>
            <a:ext cx="1219200" cy="396875"/>
          </a:xfrm>
          <a:prstGeom prst="rect">
            <a:avLst/>
          </a:prstGeom>
          <a:noFill/>
          <a:ln w="9525">
            <a:noFill/>
            <a:miter lim="800000"/>
            <a:headEnd/>
            <a:tailEnd/>
          </a:ln>
        </p:spPr>
        <p:txBody>
          <a:bodyPr wrap="none">
            <a:spAutoFit/>
          </a:bodyPr>
          <a:lstStyle/>
          <a:p>
            <a:pPr algn="ctr"/>
            <a:r>
              <a:rPr lang="en-US" sz="2000" noProof="1">
                <a:latin typeface="Calibri" pitchFamily="34" charset="0"/>
                <a:cs typeface="Arial" charset="0"/>
              </a:rPr>
              <a:t>Sleep Ap</a:t>
            </a:r>
            <a:r>
              <a:rPr lang="en-US" sz="2000">
                <a:latin typeface="Calibri" pitchFamily="34" charset="0"/>
                <a:cs typeface="Arial" charset="0"/>
              </a:rPr>
              <a:t>p</a:t>
            </a:r>
            <a:endParaRPr lang="en-US" sz="2000">
              <a:latin typeface="Calibri" pitchFamily="34" charset="0"/>
            </a:endParaRPr>
          </a:p>
        </p:txBody>
      </p:sp>
      <p:sp>
        <p:nvSpPr>
          <p:cNvPr id="18" name="Textfeld 45"/>
          <p:cNvSpPr txBox="1">
            <a:spLocks noChangeArrowheads="1"/>
          </p:cNvSpPr>
          <p:nvPr/>
        </p:nvSpPr>
        <p:spPr bwMode="gray">
          <a:xfrm>
            <a:off x="6911975" y="4006850"/>
            <a:ext cx="1630363" cy="396875"/>
          </a:xfrm>
          <a:prstGeom prst="rect">
            <a:avLst/>
          </a:prstGeom>
          <a:noFill/>
          <a:ln w="9525">
            <a:noFill/>
            <a:miter lim="800000"/>
            <a:headEnd/>
            <a:tailEnd/>
          </a:ln>
        </p:spPr>
        <p:txBody>
          <a:bodyPr wrap="none">
            <a:spAutoFit/>
          </a:bodyPr>
          <a:lstStyle/>
          <a:p>
            <a:r>
              <a:rPr lang="en-US" sz="2000">
                <a:latin typeface="Calibri" pitchFamily="34" charset="0"/>
                <a:cs typeface="Arial" charset="0"/>
              </a:rPr>
              <a:t>Dinner Recipe</a:t>
            </a:r>
            <a:endParaRPr lang="en-US" sz="2000">
              <a:latin typeface="Calibri" pitchFamily="34" charset="0"/>
            </a:endParaRPr>
          </a:p>
        </p:txBody>
      </p:sp>
      <p:sp>
        <p:nvSpPr>
          <p:cNvPr id="19" name="Textfeld 46"/>
          <p:cNvSpPr txBox="1">
            <a:spLocks noChangeArrowheads="1"/>
          </p:cNvSpPr>
          <p:nvPr/>
        </p:nvSpPr>
        <p:spPr bwMode="gray">
          <a:xfrm>
            <a:off x="7242175" y="5359400"/>
            <a:ext cx="1452563" cy="396875"/>
          </a:xfrm>
          <a:prstGeom prst="rect">
            <a:avLst/>
          </a:prstGeom>
          <a:noFill/>
          <a:ln w="9525">
            <a:noFill/>
            <a:miter lim="800000"/>
            <a:headEnd/>
            <a:tailEnd/>
          </a:ln>
        </p:spPr>
        <p:txBody>
          <a:bodyPr wrap="none">
            <a:spAutoFit/>
          </a:bodyPr>
          <a:lstStyle/>
          <a:p>
            <a:r>
              <a:rPr lang="en-US" sz="2000" noProof="1">
                <a:latin typeface="Calibri" pitchFamily="34" charset="0"/>
                <a:cs typeface="Arial" charset="0"/>
              </a:rPr>
              <a:t>More gossip</a:t>
            </a:r>
            <a:endParaRPr lang="en-US" sz="2000">
              <a:latin typeface="Calibri" pitchFamily="34" charset="0"/>
            </a:endParaRPr>
          </a:p>
        </p:txBody>
      </p:sp>
      <p:sp>
        <p:nvSpPr>
          <p:cNvPr id="20" name="Textfeld 47"/>
          <p:cNvSpPr txBox="1">
            <a:spLocks noChangeArrowheads="1"/>
          </p:cNvSpPr>
          <p:nvPr/>
        </p:nvSpPr>
        <p:spPr bwMode="gray">
          <a:xfrm>
            <a:off x="6791325" y="1762125"/>
            <a:ext cx="2198688" cy="396875"/>
          </a:xfrm>
          <a:prstGeom prst="rect">
            <a:avLst/>
          </a:prstGeom>
          <a:noFill/>
          <a:ln w="9525">
            <a:noFill/>
            <a:miter lim="800000"/>
            <a:headEnd/>
            <a:tailEnd/>
          </a:ln>
        </p:spPr>
        <p:txBody>
          <a:bodyPr wrap="none">
            <a:spAutoFit/>
          </a:bodyPr>
          <a:lstStyle/>
          <a:p>
            <a:pPr algn="ctr"/>
            <a:r>
              <a:rPr lang="en-US" sz="2000">
                <a:latin typeface="Calibri" pitchFamily="34" charset="0"/>
                <a:cs typeface="Arial" charset="0"/>
              </a:rPr>
              <a:t>Make Appointment</a:t>
            </a:r>
            <a:endParaRPr lang="en-US" sz="2000">
              <a:latin typeface="Calibri" pitchFamily="34" charset="0"/>
            </a:endParaRPr>
          </a:p>
        </p:txBody>
      </p:sp>
      <p:sp>
        <p:nvSpPr>
          <p:cNvPr id="21" name="Richtungspfeil 55"/>
          <p:cNvSpPr/>
          <p:nvPr/>
        </p:nvSpPr>
        <p:spPr bwMode="gray">
          <a:xfrm>
            <a:off x="6705600" y="1289050"/>
            <a:ext cx="2108200" cy="360363"/>
          </a:xfrm>
          <a:prstGeom prst="homePlate">
            <a:avLst/>
          </a:prstGeom>
          <a:gradFill>
            <a:gsLst>
              <a:gs pos="0">
                <a:schemeClr val="accent1">
                  <a:lumMod val="60000"/>
                  <a:lumOff val="40000"/>
                </a:schemeClr>
              </a:gs>
              <a:gs pos="100000">
                <a:schemeClr val="accent1"/>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0" tIns="0" rIns="0" bIns="0" anchor="ctr"/>
          <a:lstStyle/>
          <a:p>
            <a:pPr indent="-190500" algn="ctr" defTabSz="801688" eaLnBrk="0" fontAlgn="auto" hangingPunct="0">
              <a:lnSpc>
                <a:spcPct val="95000"/>
              </a:lnSpc>
              <a:spcBef>
                <a:spcPts val="0"/>
              </a:spcBef>
              <a:spcAft>
                <a:spcPts val="400"/>
              </a:spcAft>
              <a:buClr>
                <a:srgbClr val="808080"/>
              </a:buClr>
              <a:defRPr/>
            </a:pPr>
            <a:r>
              <a:rPr lang="de-DE" sz="1600" b="1" noProof="1">
                <a:solidFill>
                  <a:srgbClr val="FFFFFF"/>
                </a:solidFill>
                <a:latin typeface="+mn-lt"/>
                <a:cs typeface="Arial" charset="0"/>
              </a:rPr>
              <a:t>Dinner time</a:t>
            </a:r>
          </a:p>
        </p:txBody>
      </p:sp>
      <p:sp>
        <p:nvSpPr>
          <p:cNvPr id="22" name="Richtungspfeil 54"/>
          <p:cNvSpPr/>
          <p:nvPr/>
        </p:nvSpPr>
        <p:spPr bwMode="gray">
          <a:xfrm>
            <a:off x="4572000" y="1289050"/>
            <a:ext cx="2339975" cy="360363"/>
          </a:xfrm>
          <a:prstGeom prst="homePlate">
            <a:avLst/>
          </a:prstGeom>
          <a:gradFill>
            <a:gsLst>
              <a:gs pos="0">
                <a:schemeClr val="accent1">
                  <a:lumMod val="60000"/>
                  <a:lumOff val="40000"/>
                </a:schemeClr>
              </a:gs>
              <a:gs pos="100000">
                <a:schemeClr val="accent1"/>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0" tIns="0" rIns="0" bIns="0" anchor="ctr"/>
          <a:lstStyle/>
          <a:p>
            <a:pPr indent="-190500" algn="ctr" defTabSz="801688" eaLnBrk="0" fontAlgn="auto" hangingPunct="0">
              <a:lnSpc>
                <a:spcPct val="95000"/>
              </a:lnSpc>
              <a:spcBef>
                <a:spcPts val="0"/>
              </a:spcBef>
              <a:spcAft>
                <a:spcPts val="400"/>
              </a:spcAft>
              <a:buClr>
                <a:srgbClr val="808080"/>
              </a:buClr>
              <a:defRPr/>
            </a:pPr>
            <a:r>
              <a:rPr lang="de-DE" sz="1600" b="1" noProof="1">
                <a:solidFill>
                  <a:srgbClr val="FFFFFF"/>
                </a:solidFill>
                <a:latin typeface="+mn-lt"/>
                <a:cs typeface="Arial" charset="0"/>
              </a:rPr>
              <a:t>Afternoon</a:t>
            </a:r>
          </a:p>
        </p:txBody>
      </p:sp>
      <p:sp>
        <p:nvSpPr>
          <p:cNvPr id="23" name="Richtungspfeil 52"/>
          <p:cNvSpPr/>
          <p:nvPr/>
        </p:nvSpPr>
        <p:spPr bwMode="gray">
          <a:xfrm>
            <a:off x="2413000" y="1289050"/>
            <a:ext cx="2333625" cy="360363"/>
          </a:xfrm>
          <a:prstGeom prst="homePlate">
            <a:avLst/>
          </a:prstGeom>
          <a:gradFill>
            <a:gsLst>
              <a:gs pos="0">
                <a:schemeClr val="accent1">
                  <a:lumMod val="60000"/>
                  <a:lumOff val="40000"/>
                </a:schemeClr>
              </a:gs>
              <a:gs pos="100000">
                <a:schemeClr val="accent1"/>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0" tIns="0" rIns="0" bIns="0" anchor="ctr"/>
          <a:lstStyle/>
          <a:p>
            <a:pPr indent="-190500" algn="ctr" defTabSz="801688" eaLnBrk="0" fontAlgn="auto" hangingPunct="0">
              <a:lnSpc>
                <a:spcPct val="95000"/>
              </a:lnSpc>
              <a:spcBef>
                <a:spcPts val="0"/>
              </a:spcBef>
              <a:spcAft>
                <a:spcPts val="400"/>
              </a:spcAft>
              <a:buClr>
                <a:srgbClr val="808080"/>
              </a:buClr>
              <a:defRPr/>
            </a:pPr>
            <a:r>
              <a:rPr lang="de-DE" sz="1600" b="1" noProof="1">
                <a:solidFill>
                  <a:srgbClr val="FFFFFF"/>
                </a:solidFill>
                <a:latin typeface="+mn-lt"/>
                <a:cs typeface="Arial" charset="0"/>
              </a:rPr>
              <a:t>Lunch</a:t>
            </a:r>
          </a:p>
        </p:txBody>
      </p:sp>
      <p:sp>
        <p:nvSpPr>
          <p:cNvPr id="24" name="Richtungspfeil 53"/>
          <p:cNvSpPr/>
          <p:nvPr/>
        </p:nvSpPr>
        <p:spPr bwMode="gray">
          <a:xfrm>
            <a:off x="323850" y="1289050"/>
            <a:ext cx="2282825" cy="360363"/>
          </a:xfrm>
          <a:prstGeom prst="homePlate">
            <a:avLst/>
          </a:prstGeom>
          <a:gradFill>
            <a:gsLst>
              <a:gs pos="0">
                <a:schemeClr val="accent1">
                  <a:lumMod val="60000"/>
                  <a:lumOff val="40000"/>
                </a:schemeClr>
              </a:gs>
              <a:gs pos="100000">
                <a:schemeClr val="accent1"/>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0" tIns="0" rIns="0" bIns="0" anchor="ctr"/>
          <a:lstStyle/>
          <a:p>
            <a:pPr indent="-190500" algn="ctr" defTabSz="801688" eaLnBrk="0" fontAlgn="auto" hangingPunct="0">
              <a:lnSpc>
                <a:spcPct val="95000"/>
              </a:lnSpc>
              <a:spcBef>
                <a:spcPts val="0"/>
              </a:spcBef>
              <a:spcAft>
                <a:spcPts val="400"/>
              </a:spcAft>
              <a:buClr>
                <a:srgbClr val="808080"/>
              </a:buClr>
              <a:defRPr/>
            </a:pPr>
            <a:r>
              <a:rPr lang="de-DE" sz="1600" b="1" noProof="1">
                <a:solidFill>
                  <a:srgbClr val="FFFFFF"/>
                </a:solidFill>
                <a:latin typeface="+mn-lt"/>
                <a:cs typeface="Arial" charset="0"/>
              </a:rPr>
              <a:t>Morning</a:t>
            </a:r>
          </a:p>
        </p:txBody>
      </p:sp>
      <p:pic>
        <p:nvPicPr>
          <p:cNvPr id="25" name="Picture 2"/>
          <p:cNvPicPr>
            <a:picLocks noChangeAspect="1" noChangeArrowheads="1"/>
          </p:cNvPicPr>
          <p:nvPr/>
        </p:nvPicPr>
        <p:blipFill>
          <a:blip r:embed="rId2">
            <a:extLst/>
          </a:blip>
          <a:srcRect/>
          <a:stretch>
            <a:fillRect/>
          </a:stretch>
        </p:blipFill>
        <p:spPr bwMode="auto">
          <a:xfrm>
            <a:off x="457852" y="2086591"/>
            <a:ext cx="553221" cy="1174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6" name="Picture 25"/>
          <p:cNvPicPr>
            <a:picLocks noChangeAspect="1"/>
          </p:cNvPicPr>
          <p:nvPr/>
        </p:nvPicPr>
        <p:blipFill>
          <a:blip r:embed="rId3" cstate="print">
            <a:extLst/>
          </a:blip>
          <a:stretch>
            <a:fillRect/>
          </a:stretch>
        </p:blipFill>
        <p:spPr>
          <a:xfrm>
            <a:off x="1945268" y="3182798"/>
            <a:ext cx="702249" cy="8632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4"/>
          <p:cNvPicPr>
            <a:picLocks noChangeAspect="1" noChangeArrowheads="1"/>
          </p:cNvPicPr>
          <p:nvPr/>
        </p:nvPicPr>
        <p:blipFill>
          <a:blip r:embed="rId4" cstate="print">
            <a:extLst/>
          </a:blip>
          <a:srcRect/>
          <a:stretch>
            <a:fillRect/>
          </a:stretch>
        </p:blipFill>
        <p:spPr bwMode="auto">
          <a:xfrm>
            <a:off x="2823095" y="3955841"/>
            <a:ext cx="1005656" cy="1038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8" name="Picture 5"/>
          <p:cNvPicPr>
            <a:picLocks noChangeAspect="1" noChangeArrowheads="1"/>
          </p:cNvPicPr>
          <p:nvPr/>
        </p:nvPicPr>
        <p:blipFill>
          <a:blip r:embed="rId5">
            <a:extLst/>
          </a:blip>
          <a:srcRect/>
          <a:stretch>
            <a:fillRect/>
          </a:stretch>
        </p:blipFill>
        <p:spPr bwMode="auto">
          <a:xfrm>
            <a:off x="2971304" y="2599324"/>
            <a:ext cx="1462779" cy="9180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9" name="Picture 6"/>
          <p:cNvPicPr>
            <a:picLocks noChangeAspect="1" noChangeArrowheads="1"/>
          </p:cNvPicPr>
          <p:nvPr/>
        </p:nvPicPr>
        <p:blipFill>
          <a:blip r:embed="rId6">
            <a:extLst/>
          </a:blip>
          <a:srcRect/>
          <a:stretch>
            <a:fillRect/>
          </a:stretch>
        </p:blipFill>
        <p:spPr bwMode="auto">
          <a:xfrm>
            <a:off x="4868425" y="1959467"/>
            <a:ext cx="838708" cy="12934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30" name="Textfeld 39"/>
          <p:cNvSpPr txBox="1">
            <a:spLocks noChangeArrowheads="1"/>
          </p:cNvSpPr>
          <p:nvPr/>
        </p:nvSpPr>
        <p:spPr bwMode="gray">
          <a:xfrm>
            <a:off x="5346700" y="1898650"/>
            <a:ext cx="1287463" cy="701675"/>
          </a:xfrm>
          <a:prstGeom prst="rect">
            <a:avLst/>
          </a:prstGeom>
          <a:noFill/>
          <a:ln w="9525">
            <a:noFill/>
            <a:miter lim="800000"/>
            <a:headEnd/>
            <a:tailEnd/>
          </a:ln>
        </p:spPr>
        <p:txBody>
          <a:bodyPr wrap="none">
            <a:spAutoFit/>
          </a:bodyPr>
          <a:lstStyle/>
          <a:p>
            <a:pPr algn="r"/>
            <a:r>
              <a:rPr lang="en-US" sz="2000" noProof="1">
                <a:latin typeface="Calibri" pitchFamily="34" charset="0"/>
                <a:cs typeface="Arial" charset="0"/>
              </a:rPr>
              <a:t>Completes</a:t>
            </a:r>
          </a:p>
          <a:p>
            <a:pPr algn="r"/>
            <a:r>
              <a:rPr lang="en-US" sz="2000" noProof="1">
                <a:latin typeface="Calibri" pitchFamily="34" charset="0"/>
                <a:cs typeface="Arial" charset="0"/>
              </a:rPr>
              <a:t>Challenge</a:t>
            </a:r>
            <a:endParaRPr lang="en-US" sz="2000">
              <a:latin typeface="Calibri" pitchFamily="34" charset="0"/>
            </a:endParaRPr>
          </a:p>
        </p:txBody>
      </p:sp>
      <p:pic>
        <p:nvPicPr>
          <p:cNvPr id="31" name="Picture 5"/>
          <p:cNvPicPr>
            <a:picLocks noChangeAspect="1" noChangeArrowheads="1"/>
          </p:cNvPicPr>
          <p:nvPr/>
        </p:nvPicPr>
        <p:blipFill>
          <a:blip r:embed="rId5">
            <a:extLst/>
          </a:blip>
          <a:srcRect/>
          <a:stretch>
            <a:fillRect/>
          </a:stretch>
        </p:blipFill>
        <p:spPr bwMode="auto">
          <a:xfrm>
            <a:off x="7263820" y="4519002"/>
            <a:ext cx="1473714" cy="924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32" name="Picture 8"/>
          <p:cNvPicPr>
            <a:picLocks noChangeAspect="1" noChangeArrowheads="1"/>
          </p:cNvPicPr>
          <p:nvPr/>
        </p:nvPicPr>
        <p:blipFill>
          <a:blip r:embed="rId7">
            <a:extLst/>
          </a:blip>
          <a:srcRect/>
          <a:stretch>
            <a:fillRect/>
          </a:stretch>
        </p:blipFill>
        <p:spPr bwMode="auto">
          <a:xfrm>
            <a:off x="6965522" y="2183663"/>
            <a:ext cx="929380" cy="10594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33" name="Picture 9"/>
          <p:cNvPicPr>
            <a:picLocks noChangeAspect="1" noChangeArrowheads="1"/>
          </p:cNvPicPr>
          <p:nvPr/>
        </p:nvPicPr>
        <p:blipFill>
          <a:blip r:embed="rId8">
            <a:extLst/>
          </a:blip>
          <a:srcRect/>
          <a:stretch>
            <a:fillRect/>
          </a:stretch>
        </p:blipFill>
        <p:spPr bwMode="auto">
          <a:xfrm>
            <a:off x="8245932" y="2596780"/>
            <a:ext cx="694372" cy="8727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34" name="Picture 3"/>
          <p:cNvPicPr>
            <a:picLocks noChangeAspect="1" noChangeArrowheads="1"/>
          </p:cNvPicPr>
          <p:nvPr/>
        </p:nvPicPr>
        <p:blipFill>
          <a:blip r:embed="rId9" cstate="print">
            <a:extLst/>
          </a:blip>
          <a:srcRect/>
          <a:stretch>
            <a:fillRect/>
          </a:stretch>
        </p:blipFill>
        <p:spPr bwMode="auto">
          <a:xfrm>
            <a:off x="4803648" y="4202913"/>
            <a:ext cx="1224719" cy="110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35" name="Picture 4"/>
          <p:cNvPicPr>
            <a:picLocks noChangeAspect="1" noChangeArrowheads="1"/>
          </p:cNvPicPr>
          <p:nvPr/>
        </p:nvPicPr>
        <p:blipFill>
          <a:blip r:embed="rId4" cstate="print">
            <a:extLst/>
          </a:blip>
          <a:srcRect/>
          <a:stretch>
            <a:fillRect/>
          </a:stretch>
        </p:blipFill>
        <p:spPr bwMode="auto">
          <a:xfrm>
            <a:off x="6010795" y="3355766"/>
            <a:ext cx="1005656" cy="1038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36" name="Picture 2" descr="https://encrypted-tbn2.gstatic.com/images?q=tbn:ANd9GcRblWAkFVIDTZ9MmymB4W1ioV9xJakVOZ16fixHeS8gPg9ghDK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4087" y="4007925"/>
            <a:ext cx="1096136" cy="12867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818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Serach</a:t>
            </a:r>
            <a:r>
              <a:rPr lang="en-US" dirty="0" smtClean="0"/>
              <a:t> As A Proxy for Trends</a:t>
            </a:r>
            <a:endParaRPr lang="en-US" dirty="0"/>
          </a:p>
        </p:txBody>
      </p:sp>
      <p:sp>
        <p:nvSpPr>
          <p:cNvPr id="3" name="Text Placeholder 2"/>
          <p:cNvSpPr>
            <a:spLocks noGrp="1"/>
          </p:cNvSpPr>
          <p:nvPr>
            <p:ph type="body" sz="quarter" idx="13"/>
          </p:nvPr>
        </p:nvSpPr>
        <p:spPr/>
        <p:txBody>
          <a:bodyPr/>
          <a:lstStyle/>
          <a:p>
            <a:endParaRPr lang="en-US"/>
          </a:p>
        </p:txBody>
      </p:sp>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7</a:t>
            </a:fld>
            <a:endParaRPr lang="de-DE"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46652"/>
            <a:ext cx="263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107296"/>
            <a:ext cx="5927506" cy="35189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150887" y="1675277"/>
            <a:ext cx="4114800" cy="369332"/>
          </a:xfrm>
          <a:prstGeom prst="rect">
            <a:avLst/>
          </a:prstGeom>
          <a:noFill/>
        </p:spPr>
        <p:txBody>
          <a:bodyPr wrap="square" rtlCol="0">
            <a:spAutoFit/>
          </a:bodyPr>
          <a:lstStyle/>
          <a:p>
            <a:pPr algn="ctr"/>
            <a:r>
              <a:rPr lang="en-US" dirty="0" smtClean="0">
                <a:solidFill>
                  <a:schemeClr val="tx1">
                    <a:lumMod val="75000"/>
                    <a:lumOff val="25000"/>
                  </a:schemeClr>
                </a:solidFill>
              </a:rPr>
              <a:t>Flu Activity by Country</a:t>
            </a:r>
            <a:endParaRPr lang="en-US" dirty="0">
              <a:solidFill>
                <a:schemeClr val="tx1">
                  <a:lumMod val="75000"/>
                  <a:lumOff val="25000"/>
                </a:schemeClr>
              </a:solidFill>
            </a:endParaRPr>
          </a:p>
        </p:txBody>
      </p:sp>
      <p:sp>
        <p:nvSpPr>
          <p:cNvPr id="9" name="TextBox 8"/>
          <p:cNvSpPr txBox="1"/>
          <p:nvPr/>
        </p:nvSpPr>
        <p:spPr>
          <a:xfrm>
            <a:off x="6448097" y="4600989"/>
            <a:ext cx="2372845" cy="1754326"/>
          </a:xfrm>
          <a:prstGeom prst="rect">
            <a:avLst/>
          </a:prstGeom>
          <a:noFill/>
        </p:spPr>
        <p:txBody>
          <a:bodyPr wrap="square" rtlCol="0">
            <a:spAutoFit/>
          </a:bodyPr>
          <a:lstStyle/>
          <a:p>
            <a:pPr algn="ctr"/>
            <a:r>
              <a:rPr lang="en-US" sz="1200" dirty="0">
                <a:solidFill>
                  <a:schemeClr val="tx1">
                    <a:lumMod val="75000"/>
                    <a:lumOff val="25000"/>
                  </a:schemeClr>
                </a:solidFill>
              </a:rPr>
              <a:t>Each week, millions of users around the world search for health information </a:t>
            </a:r>
            <a:r>
              <a:rPr lang="en-US" sz="1200" dirty="0" smtClean="0">
                <a:solidFill>
                  <a:schemeClr val="tx1">
                    <a:lumMod val="75000"/>
                    <a:lumOff val="25000"/>
                  </a:schemeClr>
                </a:solidFill>
              </a:rPr>
              <a:t>online. There </a:t>
            </a:r>
            <a:r>
              <a:rPr lang="en-US" sz="1200" dirty="0">
                <a:solidFill>
                  <a:schemeClr val="tx1">
                    <a:lumMod val="75000"/>
                    <a:lumOff val="25000"/>
                  </a:schemeClr>
                </a:solidFill>
              </a:rPr>
              <a:t>are more flu-related searches during flu season, more allergy-related searches during allergy season, and more sunburn-related searches during the summer. </a:t>
            </a:r>
          </a:p>
        </p:txBody>
      </p:sp>
      <p:sp>
        <p:nvSpPr>
          <p:cNvPr id="12" name="TextBox 11"/>
          <p:cNvSpPr txBox="1"/>
          <p:nvPr/>
        </p:nvSpPr>
        <p:spPr>
          <a:xfrm>
            <a:off x="6873766" y="1710566"/>
            <a:ext cx="1844566" cy="369332"/>
          </a:xfrm>
          <a:prstGeom prst="rect">
            <a:avLst/>
          </a:prstGeom>
          <a:noFill/>
        </p:spPr>
        <p:txBody>
          <a:bodyPr wrap="square" rtlCol="0">
            <a:spAutoFit/>
          </a:bodyPr>
          <a:lstStyle/>
          <a:p>
            <a:pPr algn="ctr"/>
            <a:r>
              <a:rPr lang="en-US" dirty="0" smtClean="0">
                <a:solidFill>
                  <a:schemeClr val="tx1">
                    <a:lumMod val="75000"/>
                    <a:lumOff val="25000"/>
                  </a:schemeClr>
                </a:solidFill>
              </a:rPr>
              <a:t>Search Trends</a:t>
            </a:r>
            <a:endParaRPr lang="en-US" dirty="0">
              <a:solidFill>
                <a:schemeClr val="tx1">
                  <a:lumMod val="75000"/>
                  <a:lumOff val="25000"/>
                </a:schemeClr>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3132" y="2125169"/>
            <a:ext cx="2420007" cy="2420007"/>
          </a:xfrm>
          <a:prstGeom prst="rect">
            <a:avLst/>
          </a:prstGeom>
        </p:spPr>
      </p:pic>
    </p:spTree>
    <p:extLst>
      <p:ext uri="{BB962C8B-B14F-4D97-AF65-F5344CB8AC3E}">
        <p14:creationId xmlns:p14="http://schemas.microsoft.com/office/powerpoint/2010/main" val="446548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Reactive Consumer</a:t>
            </a:r>
            <a:endParaRPr lang="en-US" dirty="0"/>
          </a:p>
        </p:txBody>
      </p:sp>
      <p:sp>
        <p:nvSpPr>
          <p:cNvPr id="3" name="Text Placeholder 2"/>
          <p:cNvSpPr>
            <a:spLocks noGrp="1"/>
          </p:cNvSpPr>
          <p:nvPr>
            <p:ph type="body" sz="quarter" idx="13"/>
          </p:nvPr>
        </p:nvSpPr>
        <p:spPr/>
        <p:txBody>
          <a:bodyPr/>
          <a:lstStyle/>
          <a:p>
            <a:endParaRPr lang="en-US"/>
          </a:p>
        </p:txBody>
      </p:sp>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8</a:t>
            </a:fld>
            <a:endParaRPr lang="de-DE"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357" y="1267396"/>
            <a:ext cx="1748438" cy="604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Diagram 7"/>
          <p:cNvGraphicFramePr/>
          <p:nvPr>
            <p:extLst>
              <p:ext uri="{D42A27DB-BD31-4B8C-83A1-F6EECF244321}">
                <p14:modId xmlns:p14="http://schemas.microsoft.com/office/powerpoint/2010/main" val="3204785049"/>
              </p:ext>
            </p:extLst>
          </p:nvPr>
        </p:nvGraphicFramePr>
        <p:xfrm>
          <a:off x="2724150" y="20447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533400" y="1366085"/>
            <a:ext cx="8286750" cy="338554"/>
          </a:xfrm>
          <a:prstGeom prst="rect">
            <a:avLst/>
          </a:prstGeom>
          <a:noFill/>
        </p:spPr>
        <p:txBody>
          <a:bodyPr wrap="square" rtlCol="0">
            <a:spAutoFit/>
          </a:bodyPr>
          <a:lstStyle/>
          <a:p>
            <a:r>
              <a:rPr lang="en-US" sz="1600" dirty="0" smtClean="0"/>
              <a:t>HOW PEOPLE USE                               TO SELF DIAGNOSIS AND MAKE PURCHASES </a:t>
            </a:r>
            <a:endParaRPr lang="en-US" sz="1600" dirty="0"/>
          </a:p>
        </p:txBody>
      </p:sp>
      <p:pic>
        <p:nvPicPr>
          <p:cNvPr id="512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850" y="1980380"/>
            <a:ext cx="1752600" cy="1338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914650" y="2228850"/>
            <a:ext cx="4857750" cy="800219"/>
          </a:xfrm>
          <a:prstGeom prst="rect">
            <a:avLst/>
          </a:prstGeom>
          <a:noFill/>
        </p:spPr>
        <p:txBody>
          <a:bodyPr wrap="square" rtlCol="0">
            <a:spAutoFit/>
          </a:bodyPr>
          <a:lstStyle/>
          <a:p>
            <a:r>
              <a:rPr lang="en-US" sz="2800" dirty="0" smtClean="0">
                <a:solidFill>
                  <a:schemeClr val="bg1"/>
                </a:solidFill>
              </a:rPr>
              <a:t>SYMPTOM</a:t>
            </a:r>
          </a:p>
          <a:p>
            <a:r>
              <a:rPr lang="en-US" dirty="0" smtClean="0">
                <a:solidFill>
                  <a:schemeClr val="bg1"/>
                </a:solidFill>
              </a:rPr>
              <a:t>“itchy throat chest congestion”</a:t>
            </a:r>
            <a:endParaRPr lang="en-US" dirty="0">
              <a:solidFill>
                <a:schemeClr val="bg1"/>
              </a:solidFill>
            </a:endParaRPr>
          </a:p>
        </p:txBody>
      </p:sp>
      <p:sp>
        <p:nvSpPr>
          <p:cNvPr id="15" name="TextBox 14"/>
          <p:cNvSpPr txBox="1"/>
          <p:nvPr/>
        </p:nvSpPr>
        <p:spPr>
          <a:xfrm>
            <a:off x="3382576" y="3638550"/>
            <a:ext cx="4857750" cy="800219"/>
          </a:xfrm>
          <a:prstGeom prst="rect">
            <a:avLst/>
          </a:prstGeom>
          <a:noFill/>
        </p:spPr>
        <p:txBody>
          <a:bodyPr wrap="square" rtlCol="0">
            <a:spAutoFit/>
          </a:bodyPr>
          <a:lstStyle/>
          <a:p>
            <a:r>
              <a:rPr lang="en-US" sz="2800" dirty="0" smtClean="0">
                <a:solidFill>
                  <a:schemeClr val="bg1"/>
                </a:solidFill>
              </a:rPr>
              <a:t>LEARN</a:t>
            </a:r>
          </a:p>
          <a:p>
            <a:r>
              <a:rPr lang="en-US" dirty="0">
                <a:solidFill>
                  <a:schemeClr val="bg1"/>
                </a:solidFill>
              </a:rPr>
              <a:t>Four major cold </a:t>
            </a:r>
            <a:r>
              <a:rPr lang="en-US" dirty="0" smtClean="0">
                <a:solidFill>
                  <a:schemeClr val="bg1"/>
                </a:solidFill>
              </a:rPr>
              <a:t>medications </a:t>
            </a:r>
            <a:endParaRPr lang="en-US" dirty="0">
              <a:solidFill>
                <a:schemeClr val="bg1"/>
              </a:solidFill>
            </a:endParaRPr>
          </a:p>
        </p:txBody>
      </p:sp>
      <p:pic>
        <p:nvPicPr>
          <p:cNvPr id="512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486209"/>
            <a:ext cx="2309813" cy="1314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3763576" y="5086350"/>
            <a:ext cx="4857750" cy="800219"/>
          </a:xfrm>
          <a:prstGeom prst="rect">
            <a:avLst/>
          </a:prstGeom>
          <a:noFill/>
        </p:spPr>
        <p:txBody>
          <a:bodyPr wrap="square" rtlCol="0">
            <a:spAutoFit/>
          </a:bodyPr>
          <a:lstStyle/>
          <a:p>
            <a:r>
              <a:rPr lang="en-US" sz="2800" dirty="0" smtClean="0">
                <a:solidFill>
                  <a:schemeClr val="bg1"/>
                </a:solidFill>
              </a:rPr>
              <a:t>TRANSACT</a:t>
            </a:r>
          </a:p>
          <a:p>
            <a:r>
              <a:rPr lang="en-US" dirty="0" smtClean="0">
                <a:solidFill>
                  <a:schemeClr val="bg1"/>
                </a:solidFill>
              </a:rPr>
              <a:t>Who has best deal and where</a:t>
            </a:r>
            <a:endParaRPr lang="en-US" dirty="0">
              <a:solidFill>
                <a:schemeClr val="bg1"/>
              </a:solidFill>
            </a:endParaRPr>
          </a:p>
        </p:txBody>
      </p:sp>
      <p:pic>
        <p:nvPicPr>
          <p:cNvPr id="5127"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2687" y="5086350"/>
            <a:ext cx="1509889"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7261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or Application…Google Health??</a:t>
            </a:r>
            <a:endParaRPr lang="en-US" dirty="0"/>
          </a:p>
        </p:txBody>
      </p:sp>
      <p:sp>
        <p:nvSpPr>
          <p:cNvPr id="3" name="Text Placeholder 2"/>
          <p:cNvSpPr>
            <a:spLocks noGrp="1"/>
          </p:cNvSpPr>
          <p:nvPr>
            <p:ph type="body" sz="quarter" idx="13"/>
          </p:nvPr>
        </p:nvSpPr>
        <p:spPr/>
        <p:txBody>
          <a:bodyPr/>
          <a:lstStyle/>
          <a:p>
            <a:endParaRPr lang="en-US"/>
          </a:p>
        </p:txBody>
      </p:sp>
      <p:sp>
        <p:nvSpPr>
          <p:cNvPr id="4" name="Date Placeholder 3"/>
          <p:cNvSpPr>
            <a:spLocks noGrp="1"/>
          </p:cNvSpPr>
          <p:nvPr>
            <p:ph type="dt" sz="half" idx="14"/>
          </p:nvPr>
        </p:nvSpPr>
        <p:spPr/>
        <p:txBody>
          <a:bodyPr/>
          <a:lstStyle/>
          <a:p>
            <a:pPr>
              <a:defRPr/>
            </a:pPr>
            <a:fld id="{1C1D75B4-E6AB-4354-BC4C-48FC61DACA8C}" type="datetime2">
              <a:rPr lang="en-US" smtClean="0"/>
              <a:pPr>
                <a:defRPr/>
              </a:pPr>
              <a:t>Tuesday, October 16, 2012</a:t>
            </a:fld>
            <a:endParaRPr lang="de-DE" dirty="0"/>
          </a:p>
        </p:txBody>
      </p:sp>
      <p:sp>
        <p:nvSpPr>
          <p:cNvPr id="5" name="Footer Placeholder 4"/>
          <p:cNvSpPr>
            <a:spLocks noGrp="1"/>
          </p:cNvSpPr>
          <p:nvPr>
            <p:ph type="ftr" sz="quarter" idx="15"/>
          </p:nvPr>
        </p:nvSpPr>
        <p:spPr/>
        <p:txBody>
          <a:bodyPr/>
          <a:lstStyle/>
          <a:p>
            <a:pPr>
              <a:defRPr/>
            </a:pPr>
            <a:r>
              <a:rPr lang="de-DE" smtClean="0"/>
              <a:t>GoodChime (C) 2011</a:t>
            </a:r>
            <a:endParaRPr lang="de-DE" dirty="0"/>
          </a:p>
        </p:txBody>
      </p:sp>
      <p:sp>
        <p:nvSpPr>
          <p:cNvPr id="6" name="Slide Number Placeholder 5"/>
          <p:cNvSpPr>
            <a:spLocks noGrp="1"/>
          </p:cNvSpPr>
          <p:nvPr>
            <p:ph type="sldNum" sz="quarter" idx="16"/>
          </p:nvPr>
        </p:nvSpPr>
        <p:spPr/>
        <p:txBody>
          <a:bodyPr/>
          <a:lstStyle/>
          <a:p>
            <a:pPr>
              <a:defRPr/>
            </a:pPr>
            <a:fld id="{44481100-4962-45FB-8986-C73DE86F260F}" type="slidenum">
              <a:rPr lang="de-DE" smtClean="0"/>
              <a:pPr>
                <a:defRPr/>
              </a:pPr>
              <a:t>9</a:t>
            </a:fld>
            <a:endParaRPr lang="de-DE" dirty="0"/>
          </a:p>
        </p:txBody>
      </p:sp>
      <p:pic>
        <p:nvPicPr>
          <p:cNvPr id="10242" name="Picture 2" descr="https://encrypted-tbn2.gstatic.com/images?q=tbn:ANd9GcRmLVGDLYpbuYlhrCG3srYmw8yeBO3pXUp7kE8KANFTF5yMCz6yB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14" y="1213614"/>
            <a:ext cx="1374023" cy="12986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65738" y="1277004"/>
            <a:ext cx="7189076" cy="1169551"/>
          </a:xfrm>
          <a:prstGeom prst="rect">
            <a:avLst/>
          </a:prstGeom>
          <a:noFill/>
        </p:spPr>
        <p:txBody>
          <a:bodyPr wrap="square" rtlCol="0">
            <a:spAutoFit/>
          </a:bodyPr>
          <a:lstStyle/>
          <a:p>
            <a:r>
              <a:rPr lang="en-US" sz="1400" dirty="0">
                <a:solidFill>
                  <a:schemeClr val="tx1">
                    <a:lumMod val="75000"/>
                    <a:lumOff val="25000"/>
                  </a:schemeClr>
                </a:solidFill>
              </a:rPr>
              <a:t>Google Health was a personal health information centralization service </a:t>
            </a:r>
            <a:r>
              <a:rPr lang="en-US" sz="1400" dirty="0" smtClean="0">
                <a:solidFill>
                  <a:schemeClr val="tx1">
                    <a:lumMod val="75000"/>
                    <a:lumOff val="25000"/>
                  </a:schemeClr>
                </a:solidFill>
              </a:rPr>
              <a:t>by </a:t>
            </a:r>
            <a:r>
              <a:rPr lang="en-US" sz="1400" dirty="0">
                <a:solidFill>
                  <a:schemeClr val="tx1">
                    <a:lumMod val="75000"/>
                    <a:lumOff val="25000"/>
                  </a:schemeClr>
                </a:solidFill>
              </a:rPr>
              <a:t>Google introduced in 2008 and announced for withdrawal in </a:t>
            </a:r>
            <a:r>
              <a:rPr lang="en-US" sz="1400" dirty="0" smtClean="0">
                <a:solidFill>
                  <a:schemeClr val="tx1">
                    <a:lumMod val="75000"/>
                    <a:lumOff val="25000"/>
                  </a:schemeClr>
                </a:solidFill>
              </a:rPr>
              <a:t>2011. The </a:t>
            </a:r>
            <a:r>
              <a:rPr lang="en-US" sz="1400" dirty="0">
                <a:solidFill>
                  <a:schemeClr val="tx1">
                    <a:lumMod val="75000"/>
                    <a:lumOff val="25000"/>
                  </a:schemeClr>
                </a:solidFill>
              </a:rPr>
              <a:t>service allowed Google users to volunteer their health records – either manually or by logging into their accounts at partnered health services providers – into the Google Health system, thereby merging potentially separate health records into one centralized Google Health profile.</a:t>
            </a:r>
          </a:p>
        </p:txBody>
      </p:sp>
      <p:graphicFrame>
        <p:nvGraphicFramePr>
          <p:cNvPr id="9" name="Table 8"/>
          <p:cNvGraphicFramePr>
            <a:graphicFrameLocks noGrp="1"/>
          </p:cNvGraphicFramePr>
          <p:nvPr>
            <p:extLst>
              <p:ext uri="{D42A27DB-BD31-4B8C-83A1-F6EECF244321}">
                <p14:modId xmlns:p14="http://schemas.microsoft.com/office/powerpoint/2010/main" val="1380775426"/>
              </p:ext>
            </p:extLst>
          </p:nvPr>
        </p:nvGraphicFramePr>
        <p:xfrm>
          <a:off x="323850" y="2752833"/>
          <a:ext cx="8378715" cy="3364187"/>
        </p:xfrm>
        <a:graphic>
          <a:graphicData uri="http://schemas.openxmlformats.org/drawingml/2006/table">
            <a:tbl>
              <a:tblPr firstRow="1" bandRow="1">
                <a:tableStyleId>{2D5ABB26-0587-4C30-8999-92F81FD0307C}</a:tableStyleId>
              </a:tblPr>
              <a:tblGrid>
                <a:gridCol w="2792905"/>
                <a:gridCol w="2792905"/>
                <a:gridCol w="2792905"/>
              </a:tblGrid>
              <a:tr h="3364187">
                <a:tc>
                  <a:txBody>
                    <a:bodyPr/>
                    <a:lstStyle/>
                    <a:p>
                      <a:pPr algn="ctr"/>
                      <a:r>
                        <a:rPr lang="en-US" sz="2000" dirty="0" smtClean="0"/>
                        <a:t>One location for you</a:t>
                      </a:r>
                      <a:r>
                        <a:rPr lang="en-US" sz="2000" baseline="0" dirty="0" smtClean="0"/>
                        <a:t> and your family’s records</a:t>
                      </a:r>
                      <a:endParaRPr lang="en-US" sz="2000" dirty="0">
                        <a:solidFill>
                          <a:schemeClr val="tx1">
                            <a:lumMod val="75000"/>
                            <a:lumOff val="25000"/>
                          </a:schemeClr>
                        </a:solidFill>
                      </a:endParaRPr>
                    </a:p>
                  </a:txBody>
                  <a:tcPr/>
                </a:tc>
                <a:tc>
                  <a:txBody>
                    <a:bodyPr/>
                    <a:lstStyle/>
                    <a:p>
                      <a:pPr algn="ctr"/>
                      <a:r>
                        <a:rPr lang="en-US" sz="2000" dirty="0" smtClean="0"/>
                        <a:t>Monitor chronic</a:t>
                      </a:r>
                      <a:r>
                        <a:rPr lang="en-US" sz="2000" baseline="0" dirty="0" smtClean="0"/>
                        <a:t> conditions and share health data with your physician</a:t>
                      </a:r>
                      <a:endParaRPr lang="en-US" sz="2000" dirty="0">
                        <a:solidFill>
                          <a:schemeClr val="tx1">
                            <a:lumMod val="75000"/>
                            <a:lumOff val="25000"/>
                          </a:schemeClr>
                        </a:solidFill>
                      </a:endParaRPr>
                    </a:p>
                  </a:txBody>
                  <a:tcPr/>
                </a:tc>
                <a:tc>
                  <a:txBody>
                    <a:bodyPr/>
                    <a:lstStyle/>
                    <a:p>
                      <a:pPr algn="ctr"/>
                      <a:r>
                        <a:rPr lang="en-US" sz="2000" dirty="0" smtClean="0">
                          <a:solidFill>
                            <a:schemeClr val="tx1">
                              <a:lumMod val="75000"/>
                              <a:lumOff val="25000"/>
                            </a:schemeClr>
                          </a:solidFill>
                        </a:rPr>
                        <a:t>Track</a:t>
                      </a:r>
                      <a:r>
                        <a:rPr lang="en-US" sz="2000" baseline="0" dirty="0" smtClean="0">
                          <a:solidFill>
                            <a:schemeClr val="tx1">
                              <a:lumMod val="75000"/>
                              <a:lumOff val="25000"/>
                            </a:schemeClr>
                          </a:solidFill>
                        </a:rPr>
                        <a:t> progress and </a:t>
                      </a:r>
                      <a:br>
                        <a:rPr lang="en-US" sz="2000" baseline="0" dirty="0" smtClean="0">
                          <a:solidFill>
                            <a:schemeClr val="tx1">
                              <a:lumMod val="75000"/>
                              <a:lumOff val="25000"/>
                            </a:schemeClr>
                          </a:solidFill>
                        </a:rPr>
                      </a:br>
                      <a:r>
                        <a:rPr lang="en-US" sz="2000" baseline="0" dirty="0" smtClean="0">
                          <a:solidFill>
                            <a:schemeClr val="tx1">
                              <a:lumMod val="75000"/>
                              <a:lumOff val="25000"/>
                            </a:schemeClr>
                          </a:solidFill>
                        </a:rPr>
                        <a:t>stay healthy</a:t>
                      </a:r>
                      <a:endParaRPr lang="en-US" sz="2000" dirty="0">
                        <a:solidFill>
                          <a:schemeClr val="tx1">
                            <a:lumMod val="75000"/>
                            <a:lumOff val="25000"/>
                          </a:schemeClr>
                        </a:solidFill>
                      </a:endParaRPr>
                    </a:p>
                  </a:txBody>
                  <a:tcPr/>
                </a:tc>
              </a:tr>
            </a:tbl>
          </a:graphicData>
        </a:graphic>
      </p:graphicFrame>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062" y="3954458"/>
            <a:ext cx="2154150" cy="1609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851" y="4176071"/>
            <a:ext cx="1512298" cy="167293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9268" y="3462313"/>
            <a:ext cx="1604577" cy="2785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928302"/>
      </p:ext>
    </p:extLst>
  </p:cSld>
  <p:clrMapOvr>
    <a:masterClrMapping/>
  </p:clrMapOvr>
</p:sld>
</file>

<file path=ppt/theme/theme1.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2.xml><?xml version="1.0" encoding="utf-8"?>
<a:theme xmlns:a="http://schemas.openxmlformats.org/drawingml/2006/main" name="2_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3.xml><?xml version="1.0" encoding="utf-8"?>
<a:theme xmlns:a="http://schemas.openxmlformats.org/drawingml/2006/main" name="3_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1576</TotalTime>
  <Words>1577</Words>
  <Application>Microsoft Office PowerPoint</Application>
  <PresentationFormat>On-screen Show (4:3)</PresentationFormat>
  <Paragraphs>404</Paragraphs>
  <Slides>25</Slides>
  <Notes>8</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Larissa-Design</vt:lpstr>
      <vt:lpstr>2_Larissa-Design</vt:lpstr>
      <vt:lpstr>3_Larissa-Design</vt:lpstr>
      <vt:lpstr>PowerPoint Presentation</vt:lpstr>
      <vt:lpstr>Market Opportunity</vt:lpstr>
      <vt:lpstr>Captive Audience Based On Volume</vt:lpstr>
      <vt:lpstr>Facebook As a Destination </vt:lpstr>
      <vt:lpstr>Who Cares About Privacy?</vt:lpstr>
      <vt:lpstr>Dictionary Of Social Trends</vt:lpstr>
      <vt:lpstr>Serach As A Proxy for Trends</vt:lpstr>
      <vt:lpstr>The Reactive Consumer</vt:lpstr>
      <vt:lpstr>Platform or Application…Google Health??</vt:lpstr>
      <vt:lpstr>Health and Wellness Market</vt:lpstr>
      <vt:lpstr>Planes  and  Phones,</vt:lpstr>
      <vt:lpstr>The Amazon Experience</vt:lpstr>
      <vt:lpstr>Data   Ignites Revenue</vt:lpstr>
      <vt:lpstr>Timing is Everything </vt:lpstr>
      <vt:lpstr>Does Community Work for  Health</vt:lpstr>
      <vt:lpstr>Data is Plural ..Not Singular</vt:lpstr>
      <vt:lpstr>HEALTHCARE COMSUMER IN 2020</vt:lpstr>
      <vt:lpstr>HEALTHCARE COMSUMER IN 2020</vt:lpstr>
      <vt:lpstr>HEALTHCARE COMSUMER IN 2020</vt:lpstr>
      <vt:lpstr>Platform</vt:lpstr>
      <vt:lpstr>PowerPoint Presentation</vt:lpstr>
      <vt:lpstr>What is GoodChime?</vt:lpstr>
      <vt:lpstr>How GoodChime  Addresses The Need</vt:lpstr>
      <vt:lpstr>Huge Market</vt:lpstr>
      <vt:lpstr>Differentiators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Jack Liu</dc:creator>
  <cp:lastModifiedBy>WarrenVostro</cp:lastModifiedBy>
  <cp:revision>201</cp:revision>
  <cp:lastPrinted>2012-09-27T19:53:23Z</cp:lastPrinted>
  <dcterms:created xsi:type="dcterms:W3CDTF">2012-03-23T04:20:53Z</dcterms:created>
  <dcterms:modified xsi:type="dcterms:W3CDTF">2012-10-16T20:09:51Z</dcterms:modified>
</cp:coreProperties>
</file>